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1" r:id="rId2"/>
  </p:sldMasterIdLst>
  <p:notesMasterIdLst>
    <p:notesMasterId r:id="rId25"/>
  </p:notesMasterIdLst>
  <p:handoutMasterIdLst>
    <p:handoutMasterId r:id="rId26"/>
  </p:handoutMasterIdLst>
  <p:sldIdLst>
    <p:sldId id="256" r:id="rId3"/>
    <p:sldId id="298" r:id="rId4"/>
    <p:sldId id="259" r:id="rId5"/>
    <p:sldId id="277" r:id="rId6"/>
    <p:sldId id="309" r:id="rId7"/>
    <p:sldId id="296" r:id="rId8"/>
    <p:sldId id="280" r:id="rId9"/>
    <p:sldId id="283" r:id="rId10"/>
    <p:sldId id="279" r:id="rId11"/>
    <p:sldId id="311" r:id="rId12"/>
    <p:sldId id="293" r:id="rId13"/>
    <p:sldId id="275" r:id="rId14"/>
    <p:sldId id="307" r:id="rId15"/>
    <p:sldId id="294" r:id="rId16"/>
    <p:sldId id="312" r:id="rId17"/>
    <p:sldId id="314" r:id="rId18"/>
    <p:sldId id="313" r:id="rId19"/>
    <p:sldId id="297" r:id="rId20"/>
    <p:sldId id="304" r:id="rId21"/>
    <p:sldId id="310" r:id="rId22"/>
    <p:sldId id="272" r:id="rId23"/>
    <p:sldId id="271" r:id="rId24"/>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FF"/>
    <a:srgbClr val="FFFFCC"/>
    <a:srgbClr val="FF0066"/>
    <a:srgbClr val="CCFFFF"/>
    <a:srgbClr val="FFCCFF"/>
    <a:srgbClr val="CCFF33"/>
    <a:srgbClr val="66FF33"/>
  </p:clrMru>
</p:presentationPr>
</file>

<file path=ppt/tableStyles.xml><?xml version="1.0" encoding="utf-8"?>
<a:tblStyleLst xmlns:a="http://schemas.openxmlformats.org/drawingml/2006/main" def="{5C22544A-7EE6-4342-B048-85BDC9FD1C3A}">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975" autoAdjust="0"/>
  </p:normalViewPr>
  <p:slideViewPr>
    <p:cSldViewPr>
      <p:cViewPr>
        <p:scale>
          <a:sx n="60" d="100"/>
          <a:sy n="60" d="100"/>
        </p:scale>
        <p:origin x="-802" y="-2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904"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59D1F8-D939-486B-A8FD-C3C6E0197797}" type="datetimeFigureOut">
              <a:rPr lang="es-AR" smtClean="0"/>
              <a:pPr/>
              <a:t>18/11/2015</a:t>
            </a:fld>
            <a:endParaRPr lang="es-AR"/>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5BBF69C-85B4-4CDF-ADE3-0E4EAFC978C4}" type="slidenum">
              <a:rPr lang="es-AR" smtClean="0"/>
              <a:pPr/>
              <a:t>‹Nº›</a:t>
            </a:fld>
            <a:endParaRPr lang="es-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28039D-690F-4834-92C3-A316EB7B3C49}" type="datetimeFigureOut">
              <a:rPr lang="es-AR" smtClean="0"/>
              <a:pPr/>
              <a:t>18/11/2015</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07149E-7451-48FF-84AF-A4F3CCE45759}" type="slidenum">
              <a:rPr lang="es-AR" smtClean="0"/>
              <a:pPr/>
              <a:t>‹Nº›</a:t>
            </a:fld>
            <a:endParaRPr lang="es-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Cigarette smoke is a mixture of thousands of chemicals</a:t>
            </a:r>
          </a:p>
          <a:p>
            <a:r>
              <a:rPr lang="en-US" sz="1200" kern="1200" baseline="0" dirty="0" smtClean="0">
                <a:solidFill>
                  <a:schemeClr val="tx1"/>
                </a:solidFill>
                <a:latin typeface="+mn-lt"/>
                <a:ea typeface="+mn-ea"/>
                <a:cs typeface="+mn-cs"/>
              </a:rPr>
              <a:t>generated from the burning or heating of tobacco. The extraordinarily</a:t>
            </a:r>
          </a:p>
          <a:p>
            <a:r>
              <a:rPr lang="en-US" sz="1200" kern="1200" baseline="0" dirty="0" smtClean="0">
                <a:solidFill>
                  <a:schemeClr val="tx1"/>
                </a:solidFill>
                <a:latin typeface="+mn-lt"/>
                <a:ea typeface="+mn-ea"/>
                <a:cs typeface="+mn-cs"/>
              </a:rPr>
              <a:t>large collection of compounds present in cigarette smoke may be</a:t>
            </a:r>
          </a:p>
          <a:p>
            <a:r>
              <a:rPr lang="en-US" sz="1200" kern="1200" baseline="0" dirty="0" smtClean="0">
                <a:solidFill>
                  <a:schemeClr val="tx1"/>
                </a:solidFill>
                <a:latin typeface="+mn-lt"/>
                <a:ea typeface="+mn-ea"/>
                <a:cs typeface="+mn-cs"/>
              </a:rPr>
              <a:t>classified into broad groups, based on known target effects. Many</a:t>
            </a:r>
          </a:p>
          <a:p>
            <a:r>
              <a:rPr lang="en-US" sz="1200" kern="1200" baseline="0" dirty="0" smtClean="0">
                <a:solidFill>
                  <a:schemeClr val="tx1"/>
                </a:solidFill>
                <a:latin typeface="+mn-lt"/>
                <a:ea typeface="+mn-ea"/>
                <a:cs typeface="+mn-cs"/>
              </a:rPr>
              <a:t>carcinogenic toxins are now known to exist in cigarette smoke.</a:t>
            </a:r>
          </a:p>
          <a:p>
            <a:r>
              <a:rPr lang="en-US" sz="1200" kern="1200" baseline="0" dirty="0" smtClean="0">
                <a:solidFill>
                  <a:schemeClr val="tx1"/>
                </a:solidFill>
                <a:latin typeface="+mn-lt"/>
                <a:ea typeface="+mn-ea"/>
                <a:cs typeface="+mn-cs"/>
              </a:rPr>
              <a:t>Nicotine is the predominant addictive cigarette smoke constituent,</a:t>
            </a:r>
          </a:p>
          <a:p>
            <a:r>
              <a:rPr lang="en-US" sz="1200" kern="1200" baseline="0" dirty="0" smtClean="0">
                <a:solidFill>
                  <a:schemeClr val="tx1"/>
                </a:solidFill>
                <a:latin typeface="+mn-lt"/>
                <a:ea typeface="+mn-ea"/>
                <a:cs typeface="+mn-cs"/>
              </a:rPr>
              <a:t>although other chemicals contribute directly or indirectly to the</a:t>
            </a:r>
          </a:p>
          <a:p>
            <a:r>
              <a:rPr lang="en-US" sz="1200" kern="1200" baseline="0" dirty="0" smtClean="0">
                <a:solidFill>
                  <a:schemeClr val="tx1"/>
                </a:solidFill>
                <a:latin typeface="+mn-lt"/>
                <a:ea typeface="+mn-ea"/>
                <a:cs typeface="+mn-cs"/>
              </a:rPr>
              <a:t>addictive nature of CS (some by modifying nicotine effects). Nicotine,</a:t>
            </a:r>
          </a:p>
          <a:p>
            <a:r>
              <a:rPr lang="en-US" sz="1200" kern="1200" baseline="0" dirty="0" smtClean="0">
                <a:solidFill>
                  <a:schemeClr val="tx1"/>
                </a:solidFill>
                <a:latin typeface="+mn-lt"/>
                <a:ea typeface="+mn-ea"/>
                <a:cs typeface="+mn-cs"/>
              </a:rPr>
              <a:t>carbon monoxide, ROS, and </a:t>
            </a:r>
            <a:r>
              <a:rPr lang="en-US" sz="1200" kern="1200" baseline="0" dirty="0" err="1" smtClean="0">
                <a:solidFill>
                  <a:schemeClr val="tx1"/>
                </a:solidFill>
                <a:latin typeface="+mn-lt"/>
                <a:ea typeface="+mn-ea"/>
                <a:cs typeface="+mn-cs"/>
              </a:rPr>
              <a:t>acrolein</a:t>
            </a:r>
            <a:r>
              <a:rPr lang="en-US" sz="1200" kern="1200" baseline="0" dirty="0" smtClean="0">
                <a:solidFill>
                  <a:schemeClr val="tx1"/>
                </a:solidFill>
                <a:latin typeface="+mn-lt"/>
                <a:ea typeface="+mn-ea"/>
                <a:cs typeface="+mn-cs"/>
              </a:rPr>
              <a:t> are among the more important</a:t>
            </a:r>
          </a:p>
          <a:p>
            <a:r>
              <a:rPr lang="en-US" sz="1200" kern="1200" baseline="0" dirty="0" smtClean="0">
                <a:solidFill>
                  <a:schemeClr val="tx1"/>
                </a:solidFill>
                <a:latin typeface="+mn-lt"/>
                <a:ea typeface="+mn-ea"/>
                <a:cs typeface="+mn-cs"/>
              </a:rPr>
              <a:t>cigarette smoke toxins with </a:t>
            </a:r>
            <a:r>
              <a:rPr lang="en-US" sz="1200" kern="1200" baseline="0" dirty="0" err="1" smtClean="0">
                <a:solidFill>
                  <a:schemeClr val="tx1"/>
                </a:solidFill>
                <a:latin typeface="+mn-lt"/>
                <a:ea typeface="+mn-ea"/>
                <a:cs typeface="+mn-cs"/>
              </a:rPr>
              <a:t>immunomodulatory</a:t>
            </a:r>
            <a:r>
              <a:rPr lang="en-US" sz="1200" kern="1200" baseline="0" dirty="0" smtClean="0">
                <a:solidFill>
                  <a:schemeClr val="tx1"/>
                </a:solidFill>
                <a:latin typeface="+mn-lt"/>
                <a:ea typeface="+mn-ea"/>
                <a:cs typeface="+mn-cs"/>
              </a:rPr>
              <a:t> potential, although</a:t>
            </a:r>
          </a:p>
          <a:p>
            <a:r>
              <a:rPr lang="en-US" sz="1200" kern="1200" baseline="0" dirty="0" smtClean="0">
                <a:solidFill>
                  <a:schemeClr val="tx1"/>
                </a:solidFill>
                <a:latin typeface="+mn-lt"/>
                <a:ea typeface="+mn-ea"/>
                <a:cs typeface="+mn-cs"/>
              </a:rPr>
              <a:t>many more may exist. *ROS refers to reactive oxidant substances</a:t>
            </a:r>
            <a:endParaRPr lang="es-AR" dirty="0"/>
          </a:p>
        </p:txBody>
      </p:sp>
      <p:sp>
        <p:nvSpPr>
          <p:cNvPr id="4" name="3 Marcador de número de diapositiva"/>
          <p:cNvSpPr>
            <a:spLocks noGrp="1"/>
          </p:cNvSpPr>
          <p:nvPr>
            <p:ph type="sldNum" sz="quarter" idx="10"/>
          </p:nvPr>
        </p:nvSpPr>
        <p:spPr/>
        <p:txBody>
          <a:bodyPr/>
          <a:lstStyle/>
          <a:p>
            <a:fld id="{EA07149E-7451-48FF-84AF-A4F3CCE45759}" type="slidenum">
              <a:rPr lang="es-AR" smtClean="0"/>
              <a:pPr/>
              <a:t>3</a:t>
            </a:fld>
            <a:endParaRPr lang="es-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B95370AC-0712-4E6D-836A-CE2968331691}" type="slidenum">
              <a:rPr lang="en-US">
                <a:solidFill>
                  <a:prstClr val="black"/>
                </a:solidFill>
              </a:rPr>
              <a:pPr/>
              <a:t>13</a:t>
            </a:fld>
            <a:endParaRPr lang="en-US">
              <a:solidFill>
                <a:prstClr val="black"/>
              </a:solidFill>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xfrm>
            <a:off x="914400" y="5029200"/>
            <a:ext cx="4808538" cy="3289300"/>
          </a:xfrm>
          <a:noFill/>
          <a:ln/>
        </p:spPr>
        <p:txBody>
          <a:bodyPr/>
          <a:lstStyle/>
          <a:p>
            <a:pPr algn="just" eaLnBrk="1" hangingPunct="1"/>
            <a:r>
              <a:rPr lang="en-US" dirty="0" smtClean="0"/>
              <a:t>Effects of tobacco smoke on different aspects of pulmonary DC biology. Tobacco smoking induces a pronounced pulmonary inflammation characterized by an influx of macrophages, </a:t>
            </a:r>
            <a:r>
              <a:rPr lang="en-US" dirty="0" err="1" smtClean="0"/>
              <a:t>neutrophils</a:t>
            </a:r>
            <a:r>
              <a:rPr lang="en-US" dirty="0" smtClean="0"/>
              <a:t>, CD8+ T cells, and DCs into the lumen and lung tissues. (1) Exposure to cigarette smoke results in an increase in several potential DC-attracting mediators acting on DC precursors in the circulation or immature DCs in lung tissue. DC precursors in the blood express </a:t>
            </a:r>
            <a:r>
              <a:rPr lang="en-US" dirty="0" err="1" smtClean="0"/>
              <a:t>chemokine</a:t>
            </a:r>
            <a:r>
              <a:rPr lang="en-US" dirty="0" smtClean="0"/>
              <a:t> receptors, CCR2 and CX</a:t>
            </a:r>
            <a:r>
              <a:rPr lang="en-US" baseline="-25000" dirty="0" smtClean="0"/>
              <a:t>3</a:t>
            </a:r>
            <a:r>
              <a:rPr lang="en-US" dirty="0" smtClean="0"/>
              <a:t>CR1, which renders them responsive to CCL2 and CX</a:t>
            </a:r>
            <a:r>
              <a:rPr lang="en-US" baseline="-25000" dirty="0" smtClean="0"/>
              <a:t>3</a:t>
            </a:r>
            <a:r>
              <a:rPr lang="en-US" dirty="0" smtClean="0"/>
              <a:t>CL1 presented on the lung vascular tissue. (2) In pulmonary tissue, DCs are further recruited toward epithelial tissues by CCL20 and </a:t>
            </a:r>
            <a:r>
              <a:rPr lang="en-US" dirty="0" err="1" smtClean="0"/>
              <a:t>defensins</a:t>
            </a:r>
            <a:r>
              <a:rPr lang="en-US" dirty="0" smtClean="0"/>
              <a:t>, interacting with CCR6, or </a:t>
            </a:r>
            <a:r>
              <a:rPr lang="en-US" dirty="0" err="1" smtClean="0"/>
              <a:t>chemerin</a:t>
            </a:r>
            <a:r>
              <a:rPr lang="en-US" dirty="0" smtClean="0"/>
              <a:t>, interacting with ChemR23 on immature DCs. </a:t>
            </a:r>
            <a:r>
              <a:rPr lang="en-US" dirty="0" err="1" smtClean="0"/>
              <a:t>Neutrophil</a:t>
            </a:r>
            <a:r>
              <a:rPr lang="en-US" dirty="0" smtClean="0"/>
              <a:t>-derived products, such as </a:t>
            </a:r>
            <a:r>
              <a:rPr lang="en-US" dirty="0" err="1" smtClean="0"/>
              <a:t>cathelicidin</a:t>
            </a:r>
            <a:r>
              <a:rPr lang="en-US" dirty="0" smtClean="0"/>
              <a:t>, </a:t>
            </a:r>
            <a:r>
              <a:rPr lang="en-US" dirty="0" err="1" smtClean="0"/>
              <a:t>lactoferrin</a:t>
            </a:r>
            <a:r>
              <a:rPr lang="en-US" dirty="0" smtClean="0"/>
              <a:t>, and </a:t>
            </a:r>
            <a:r>
              <a:rPr lang="en-US" dirty="0" err="1" smtClean="0"/>
              <a:t>cathepsin</a:t>
            </a:r>
            <a:r>
              <a:rPr lang="en-US" dirty="0" smtClean="0"/>
              <a:t> G, and matrix-degradation products, such as </a:t>
            </a:r>
            <a:r>
              <a:rPr lang="en-US" dirty="0" err="1" smtClean="0"/>
              <a:t>elastin</a:t>
            </a:r>
            <a:r>
              <a:rPr lang="en-US" dirty="0" smtClean="0"/>
              <a:t>, also have </a:t>
            </a:r>
            <a:r>
              <a:rPr lang="en-US" dirty="0" err="1" smtClean="0"/>
              <a:t>monocyte</a:t>
            </a:r>
            <a:r>
              <a:rPr lang="en-US" dirty="0" smtClean="0"/>
              <a:t>- and DC-attractive potential. (3) Once located in epithelial regions, DCs sample the mucosa for inhaled antigens while acting as immunological sensor for the presence of hazardous triggers. Tobacco smoke exposure has the potential to activate the airway DC network through several mechanisms. DC activation can occur through direct contact with cigarette smoke-derived compounds, such as </a:t>
            </a:r>
            <a:r>
              <a:rPr lang="en-US" dirty="0" err="1" smtClean="0"/>
              <a:t>endotoxins</a:t>
            </a:r>
            <a:r>
              <a:rPr lang="en-US" dirty="0" smtClean="0"/>
              <a:t>, toxic particles, and oxidizing agents. (4) Alternatively, DCs respond to inflammatory mediators released in the local pulmonary environment as a result of the biological damage inflicted by tobacco smoke. These mediators include several pro-inflammatory cytokines, such as TNF-, IL-6, GM-CSF, and TSLP, reactive oxygen species (ROS) and danger signal-like heat-shock proteins (</a:t>
            </a:r>
            <a:r>
              <a:rPr lang="en-US" dirty="0" err="1" smtClean="0"/>
              <a:t>Hsps</a:t>
            </a:r>
            <a:r>
              <a:rPr lang="en-US" dirty="0" smtClean="0"/>
              <a:t>), high-mobility group box-1 (HMGB1), and uric acid. DC activation results in the </a:t>
            </a:r>
            <a:r>
              <a:rPr lang="en-US" dirty="0" err="1" smtClean="0"/>
              <a:t>upregulation</a:t>
            </a:r>
            <a:r>
              <a:rPr lang="en-US" dirty="0" smtClean="0"/>
              <a:t> of MHCII and </a:t>
            </a:r>
            <a:r>
              <a:rPr lang="en-US" dirty="0" err="1" smtClean="0"/>
              <a:t>costimulatory</a:t>
            </a:r>
            <a:r>
              <a:rPr lang="en-US" dirty="0" smtClean="0"/>
              <a:t> molecules, such as CD80, CD86, and CD40. (5) DC maturation additionally induces the expression of CCR7, the </a:t>
            </a:r>
            <a:r>
              <a:rPr lang="en-US" dirty="0" err="1" smtClean="0"/>
              <a:t>chemokine</a:t>
            </a:r>
            <a:r>
              <a:rPr lang="en-US" dirty="0" smtClean="0"/>
              <a:t> receptor that interacts with CCL21 expressed on draining lung </a:t>
            </a:r>
            <a:r>
              <a:rPr lang="en-US" dirty="0" err="1" smtClean="0"/>
              <a:t>lymphatics</a:t>
            </a:r>
            <a:r>
              <a:rPr lang="en-US" dirty="0" smtClean="0"/>
              <a:t> and triggers DC emigration toward draining LNs. In T-cell areas of thoracic LNs, DCs interact with antigen-specific naive T cells and induce adaptive immune responses depending on the innate immune stimuli received from cigarette-exposed peripheral lung tissue. DC, </a:t>
            </a:r>
            <a:r>
              <a:rPr lang="en-US" dirty="0" err="1" smtClean="0"/>
              <a:t>dendritic</a:t>
            </a:r>
            <a:r>
              <a:rPr lang="en-US" dirty="0" smtClean="0"/>
              <a:t> cell; GM-CSF, granulocyte macrophage colony-stimulating factor; LN, lymph node; TNF-, tumor necrosis factor-.</a:t>
            </a:r>
            <a:endParaRPr lang="es-AR" dirty="0" smtClean="0">
              <a:latin typeface="Times New Roman" pitchFamily="18" charset="0"/>
              <a:ea typeface="SimSun"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sz="1200" kern="1200" baseline="0" dirty="0" smtClean="0">
                <a:solidFill>
                  <a:schemeClr val="tx1"/>
                </a:solidFill>
                <a:latin typeface="+mn-lt"/>
                <a:ea typeface="+mn-ea"/>
                <a:cs typeface="+mn-cs"/>
              </a:rPr>
              <a:t>El estrés </a:t>
            </a:r>
            <a:r>
              <a:rPr lang="es-AR" sz="1200" kern="1200" baseline="0" dirty="0" err="1" smtClean="0">
                <a:solidFill>
                  <a:schemeClr val="tx1"/>
                </a:solidFill>
                <a:latin typeface="+mn-lt"/>
                <a:ea typeface="+mn-ea"/>
                <a:cs typeface="+mn-cs"/>
              </a:rPr>
              <a:t>oxidativo</a:t>
            </a:r>
            <a:r>
              <a:rPr lang="es-AR" sz="1200" kern="1200" baseline="0" dirty="0" smtClean="0">
                <a:solidFill>
                  <a:schemeClr val="tx1"/>
                </a:solidFill>
                <a:latin typeface="+mn-lt"/>
                <a:ea typeface="+mn-ea"/>
                <a:cs typeface="+mn-cs"/>
              </a:rPr>
              <a:t> produce daño al DNA. En células de barrera del epitelio pulmonar (LEBC), las células dendríticas (DC) reconocen este daño</a:t>
            </a:r>
          </a:p>
          <a:p>
            <a:r>
              <a:rPr lang="es-AR" sz="1200" kern="1200" baseline="0" dirty="0" smtClean="0">
                <a:solidFill>
                  <a:schemeClr val="tx1"/>
                </a:solidFill>
                <a:latin typeface="+mn-lt"/>
                <a:ea typeface="+mn-ea"/>
                <a:cs typeface="+mn-cs"/>
              </a:rPr>
              <a:t>y son activadas para viajar a nodos linfáticos; en los nodos linfáticos existe proliferación de células CD8+, las células CD8+ viajan al</a:t>
            </a:r>
          </a:p>
          <a:p>
            <a:r>
              <a:rPr lang="es-AR" sz="1200" kern="1200" baseline="0" dirty="0" smtClean="0">
                <a:solidFill>
                  <a:schemeClr val="tx1"/>
                </a:solidFill>
                <a:latin typeface="+mn-lt"/>
                <a:ea typeface="+mn-ea"/>
                <a:cs typeface="+mn-cs"/>
              </a:rPr>
              <a:t>lugar de daño inicial, liberando </a:t>
            </a:r>
            <a:r>
              <a:rPr lang="es-AR" sz="1200" kern="1200" baseline="0" dirty="0" err="1" smtClean="0">
                <a:solidFill>
                  <a:schemeClr val="tx1"/>
                </a:solidFill>
                <a:latin typeface="+mn-lt"/>
                <a:ea typeface="+mn-ea"/>
                <a:cs typeface="+mn-cs"/>
              </a:rPr>
              <a:t>granzimas</a:t>
            </a:r>
            <a:r>
              <a:rPr lang="es-AR" sz="1200" kern="1200" baseline="0" dirty="0" smtClean="0">
                <a:solidFill>
                  <a:schemeClr val="tx1"/>
                </a:solidFill>
                <a:latin typeface="+mn-lt"/>
                <a:ea typeface="+mn-ea"/>
                <a:cs typeface="+mn-cs"/>
              </a:rPr>
              <a:t> y </a:t>
            </a:r>
            <a:r>
              <a:rPr lang="es-AR" sz="1200" kern="1200" baseline="0" dirty="0" err="1" smtClean="0">
                <a:solidFill>
                  <a:schemeClr val="tx1"/>
                </a:solidFill>
                <a:latin typeface="+mn-lt"/>
                <a:ea typeface="+mn-ea"/>
                <a:cs typeface="+mn-cs"/>
              </a:rPr>
              <a:t>perforinas</a:t>
            </a:r>
            <a:r>
              <a:rPr lang="es-AR" sz="1200" kern="1200" baseline="0" dirty="0" smtClean="0">
                <a:solidFill>
                  <a:schemeClr val="tx1"/>
                </a:solidFill>
                <a:latin typeface="+mn-lt"/>
                <a:ea typeface="+mn-ea"/>
                <a:cs typeface="+mn-cs"/>
              </a:rPr>
              <a:t> para atacar a las células dañadas, esto produce la activación de muerte celular;</a:t>
            </a:r>
          </a:p>
          <a:p>
            <a:r>
              <a:rPr lang="es-AR" sz="1200" kern="1200" baseline="0" dirty="0" smtClean="0">
                <a:solidFill>
                  <a:schemeClr val="tx1"/>
                </a:solidFill>
                <a:latin typeface="+mn-lt"/>
                <a:ea typeface="+mn-ea"/>
                <a:cs typeface="+mn-cs"/>
              </a:rPr>
              <a:t>las células muertas son removidas provocando una remodelación aberrante.</a:t>
            </a:r>
            <a:endParaRPr lang="es-AR" dirty="0"/>
          </a:p>
        </p:txBody>
      </p:sp>
      <p:sp>
        <p:nvSpPr>
          <p:cNvPr id="4" name="3 Marcador de número de diapositiva"/>
          <p:cNvSpPr>
            <a:spLocks noGrp="1"/>
          </p:cNvSpPr>
          <p:nvPr>
            <p:ph type="sldNum" sz="quarter" idx="10"/>
          </p:nvPr>
        </p:nvSpPr>
        <p:spPr/>
        <p:txBody>
          <a:bodyPr/>
          <a:lstStyle/>
          <a:p>
            <a:fld id="{EA07149E-7451-48FF-84AF-A4F3CCE45759}" type="slidenum">
              <a:rPr lang="es-AR" smtClean="0"/>
              <a:pPr/>
              <a:t>14</a:t>
            </a:fld>
            <a:endParaRPr lang="es-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dirty="0" smtClean="0"/>
              <a:t>ha sugerido que la nicotina a través de la activación de la proteína tirosina quinasas y el agotamiento de inositol-1,4,5-trifosfato sensible a los depósitos de calcio en las células T podrían ser un importante componente inmunosupresor en el consumo de cigarrillos (</a:t>
            </a:r>
            <a:r>
              <a:rPr lang="es-ES" sz="1200" dirty="0" err="1" smtClean="0"/>
              <a:t>Kalra</a:t>
            </a:r>
            <a:r>
              <a:rPr lang="es-ES" sz="1200" dirty="0" smtClean="0"/>
              <a:t> et al., 2000).</a:t>
            </a:r>
            <a:r>
              <a:rPr lang="es-AR" sz="1200" dirty="0" smtClean="0"/>
              <a:t> </a:t>
            </a:r>
            <a:endParaRPr lang="es-AR" dirty="0"/>
          </a:p>
        </p:txBody>
      </p:sp>
      <p:sp>
        <p:nvSpPr>
          <p:cNvPr id="4" name="3 Marcador de número de diapositiva"/>
          <p:cNvSpPr>
            <a:spLocks noGrp="1"/>
          </p:cNvSpPr>
          <p:nvPr>
            <p:ph type="sldNum" sz="quarter" idx="10"/>
          </p:nvPr>
        </p:nvSpPr>
        <p:spPr/>
        <p:txBody>
          <a:bodyPr/>
          <a:lstStyle/>
          <a:p>
            <a:fld id="{EA07149E-7451-48FF-84AF-A4F3CCE45759}" type="slidenum">
              <a:rPr lang="es-AR" smtClean="0"/>
              <a:pPr/>
              <a:t>15</a:t>
            </a:fld>
            <a:endParaRPr lang="es-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Varios estudios han encontrado que los fumadores tenían niveles de inmunoglobulina en suero (</a:t>
            </a:r>
            <a:r>
              <a:rPr lang="es-ES" sz="1200" dirty="0" err="1" smtClean="0"/>
              <a:t>IgA</a:t>
            </a:r>
            <a:r>
              <a:rPr lang="es-ES" sz="1200" dirty="0" smtClean="0"/>
              <a:t>, </a:t>
            </a:r>
            <a:r>
              <a:rPr lang="es-ES" sz="1200" dirty="0" err="1" smtClean="0"/>
              <a:t>IgG</a:t>
            </a:r>
            <a:r>
              <a:rPr lang="es-ES" sz="1200" dirty="0" smtClean="0"/>
              <a:t>, e </a:t>
            </a:r>
            <a:r>
              <a:rPr lang="es-ES" sz="1200" dirty="0" err="1" smtClean="0"/>
              <a:t>IgM</a:t>
            </a:r>
            <a:r>
              <a:rPr lang="es-ES" sz="1200" dirty="0" smtClean="0"/>
              <a:t>) 10% a 20% más bajos que los de los no fumadores (Dales et al, 1974;. </a:t>
            </a:r>
            <a:r>
              <a:rPr lang="es-ES" sz="1200" dirty="0" err="1" smtClean="0"/>
              <a:t>Ferson</a:t>
            </a:r>
            <a:r>
              <a:rPr lang="es-ES" sz="1200" dirty="0" smtClean="0"/>
              <a:t> et al, 1979;. </a:t>
            </a:r>
            <a:r>
              <a:rPr lang="es-ES" sz="1200" dirty="0" err="1" smtClean="0"/>
              <a:t>Gerrard</a:t>
            </a:r>
            <a:r>
              <a:rPr lang="es-ES" sz="1200" dirty="0" smtClean="0"/>
              <a:t> et al., 1980; </a:t>
            </a:r>
            <a:r>
              <a:rPr lang="es-ES" sz="1200" dirty="0" err="1" smtClean="0"/>
              <a:t>Andersen</a:t>
            </a:r>
            <a:r>
              <a:rPr lang="es-ES" sz="1200" dirty="0" smtClean="0"/>
              <a:t> et al., 1982). (</a:t>
            </a:r>
            <a:r>
              <a:rPr lang="es-ES" sz="1200" dirty="0" err="1" smtClean="0"/>
              <a:t>Sopori</a:t>
            </a:r>
            <a:r>
              <a:rPr lang="es-ES" sz="1200" dirty="0" smtClean="0"/>
              <a:t> et al, 1994;.. </a:t>
            </a:r>
            <a:r>
              <a:rPr lang="es-ES" sz="1200" dirty="0" err="1" smtClean="0"/>
              <a:t>Sopori</a:t>
            </a:r>
            <a:r>
              <a:rPr lang="es-ES" sz="1200" dirty="0" smtClean="0"/>
              <a:t> et al, 1998). </a:t>
            </a:r>
            <a:br>
              <a:rPr lang="es-ES" sz="1200" dirty="0" smtClean="0"/>
            </a:br>
            <a:r>
              <a:rPr lang="es-ES" sz="1200" dirty="0" smtClean="0"/>
              <a:t>Se ha demostrado que los niveles de </a:t>
            </a:r>
            <a:r>
              <a:rPr lang="es-ES" sz="1200" dirty="0" err="1" smtClean="0"/>
              <a:t>IgA</a:t>
            </a:r>
            <a:r>
              <a:rPr lang="es-ES" sz="1200" dirty="0" smtClean="0"/>
              <a:t>, </a:t>
            </a:r>
            <a:r>
              <a:rPr lang="es-ES" sz="1200" dirty="0" err="1" smtClean="0"/>
              <a:t>IgG</a:t>
            </a:r>
            <a:r>
              <a:rPr lang="es-ES" sz="1200" dirty="0" smtClean="0"/>
              <a:t> e </a:t>
            </a:r>
            <a:r>
              <a:rPr lang="es-ES" sz="1200" dirty="0" err="1" smtClean="0"/>
              <a:t>IgM</a:t>
            </a:r>
            <a:r>
              <a:rPr lang="es-ES" sz="1200" dirty="0" smtClean="0"/>
              <a:t> son más altos entre los ex fumadores que en los fumadores actuales y el aumento de la duración de dejar de fumar (Mili et al., 1991). Esto sugiere que el efecto es reversible, con un retorno hacia los niveles de inmunoglobulina de los no fumadores. Se ha informado de que tres meses después de los sujetos dejaron de fumar, </a:t>
            </a:r>
            <a:r>
              <a:rPr lang="es-ES" sz="1200" dirty="0" err="1" smtClean="0"/>
              <a:t>IgG</a:t>
            </a:r>
            <a:r>
              <a:rPr lang="es-ES" sz="1200" dirty="0" smtClean="0"/>
              <a:t> y </a:t>
            </a:r>
            <a:r>
              <a:rPr lang="es-ES" sz="1200" dirty="0" err="1" smtClean="0"/>
              <a:t>IgM</a:t>
            </a:r>
            <a:r>
              <a:rPr lang="es-ES" sz="1200" dirty="0" smtClean="0"/>
              <a:t>, pero no los niveles de </a:t>
            </a:r>
            <a:r>
              <a:rPr lang="es-ES" sz="1200" dirty="0" err="1" smtClean="0"/>
              <a:t>IgA</a:t>
            </a:r>
            <a:r>
              <a:rPr lang="es-ES" sz="1200" dirty="0" smtClean="0"/>
              <a:t> han aumentado en comparación con los niveles durante el ahumado (</a:t>
            </a:r>
            <a:r>
              <a:rPr lang="es-ES" sz="1200" dirty="0" err="1" smtClean="0"/>
              <a:t>Hersey</a:t>
            </a:r>
            <a:r>
              <a:rPr lang="es-ES" sz="1200" dirty="0" smtClean="0"/>
              <a:t> et al.,</a:t>
            </a:r>
            <a:br>
              <a:rPr lang="es-ES" sz="1200" dirty="0" smtClean="0"/>
            </a:br>
            <a:r>
              <a:rPr lang="es-ES" sz="1200" dirty="0" smtClean="0"/>
              <a:t>1983).</a:t>
            </a:r>
            <a:endParaRPr lang="es-AR" sz="1200" dirty="0" smtClean="0"/>
          </a:p>
          <a:p>
            <a:endParaRPr lang="es-AR" dirty="0"/>
          </a:p>
        </p:txBody>
      </p:sp>
      <p:sp>
        <p:nvSpPr>
          <p:cNvPr id="4" name="3 Marcador de número de diapositiva"/>
          <p:cNvSpPr>
            <a:spLocks noGrp="1"/>
          </p:cNvSpPr>
          <p:nvPr>
            <p:ph type="sldNum" sz="quarter" idx="10"/>
          </p:nvPr>
        </p:nvSpPr>
        <p:spPr/>
        <p:txBody>
          <a:bodyPr/>
          <a:lstStyle/>
          <a:p>
            <a:fld id="{EA07149E-7451-48FF-84AF-A4F3CCE45759}" type="slidenum">
              <a:rPr lang="es-AR" smtClean="0"/>
              <a:pPr/>
              <a:t>16</a:t>
            </a:fld>
            <a:endParaRPr lang="es-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dirty="0" smtClean="0"/>
              <a:t>Reports of the effects of smoking on the different subsets of lymphocyte T cells are</a:t>
            </a:r>
          </a:p>
          <a:p>
            <a:r>
              <a:rPr lang="en-US" dirty="0" smtClean="0"/>
              <a:t>conflicting. Light to moderate smokers were reported to have a significant increase in CD3+</a:t>
            </a:r>
          </a:p>
          <a:p>
            <a:r>
              <a:rPr lang="en-US" dirty="0" smtClean="0"/>
              <a:t>and CD4+ counts and a trend toward increased CD8+ lymphocyte count (Miller et al., 1982;</a:t>
            </a:r>
          </a:p>
          <a:p>
            <a:r>
              <a:rPr lang="da-DK" dirty="0" smtClean="0"/>
              <a:t>Hughes et al., 1985; Tollerud et al., 1989; Mili et al., 1991).</a:t>
            </a:r>
            <a:r>
              <a:rPr lang="en-US" dirty="0" smtClean="0"/>
              <a:t>By contrast, studies of heavy</a:t>
            </a:r>
          </a:p>
          <a:p>
            <a:r>
              <a:rPr lang="en-US" dirty="0" smtClean="0"/>
              <a:t>smokers (over 50 pack-years) reported a decrease in CD4+ and a significant increase in</a:t>
            </a:r>
          </a:p>
          <a:p>
            <a:r>
              <a:rPr lang="es-AR" dirty="0" smtClean="0"/>
              <a:t>CD8+ </a:t>
            </a:r>
            <a:r>
              <a:rPr lang="es-AR" dirty="0" err="1" smtClean="0"/>
              <a:t>cell</a:t>
            </a:r>
            <a:r>
              <a:rPr lang="es-AR" dirty="0" smtClean="0"/>
              <a:t> </a:t>
            </a:r>
            <a:r>
              <a:rPr lang="es-AR" dirty="0" err="1" smtClean="0"/>
              <a:t>counts</a:t>
            </a:r>
            <a:r>
              <a:rPr lang="es-AR" dirty="0" smtClean="0"/>
              <a:t>. </a:t>
            </a:r>
            <a:r>
              <a:rPr lang="es-AR" dirty="0" err="1" smtClean="0"/>
              <a:t>Thus</a:t>
            </a:r>
            <a:r>
              <a:rPr lang="es-AR" baseline="0" dirty="0" smtClean="0"/>
              <a:t> </a:t>
            </a:r>
            <a:r>
              <a:rPr lang="en-US" dirty="0" smtClean="0"/>
              <a:t>Since CD4+ cells facilitate B-</a:t>
            </a:r>
            <a:r>
              <a:rPr lang="en-US" dirty="0" err="1" smtClean="0"/>
              <a:t>cellproliferation</a:t>
            </a:r>
            <a:r>
              <a:rPr lang="en-US" dirty="0" smtClean="0"/>
              <a:t> and differentiation and immunoglobulin synthesis, the decrease in this subset</a:t>
            </a:r>
          </a:p>
          <a:p>
            <a:r>
              <a:rPr lang="en-US" dirty="0" smtClean="0"/>
              <a:t>observed in heavy smokers might contribute to the increased susceptibility to infections in</a:t>
            </a:r>
            <a:r>
              <a:rPr lang="es-AR" dirty="0" err="1" smtClean="0"/>
              <a:t>this</a:t>
            </a:r>
            <a:r>
              <a:rPr lang="es-AR" dirty="0" smtClean="0"/>
              <a:t> </a:t>
            </a:r>
            <a:r>
              <a:rPr lang="es-AR" dirty="0" err="1" smtClean="0"/>
              <a:t>population</a:t>
            </a:r>
            <a:r>
              <a:rPr lang="es-AR" dirty="0" smtClean="0"/>
              <a:t>.</a:t>
            </a:r>
          </a:p>
          <a:p>
            <a:endParaRPr lang="es-AR" dirty="0"/>
          </a:p>
        </p:txBody>
      </p:sp>
      <p:sp>
        <p:nvSpPr>
          <p:cNvPr id="4" name="3 Marcador de número de diapositiva"/>
          <p:cNvSpPr>
            <a:spLocks noGrp="1"/>
          </p:cNvSpPr>
          <p:nvPr>
            <p:ph type="sldNum" sz="quarter" idx="10"/>
          </p:nvPr>
        </p:nvSpPr>
        <p:spPr/>
        <p:txBody>
          <a:bodyPr/>
          <a:lstStyle/>
          <a:p>
            <a:fld id="{EA07149E-7451-48FF-84AF-A4F3CCE45759}" type="slidenum">
              <a:rPr lang="es-AR" smtClean="0"/>
              <a:pPr/>
              <a:t>17</a:t>
            </a:fld>
            <a:endParaRPr lang="es-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20000"/>
          </a:bodyPr>
          <a:lstStyle/>
          <a:p>
            <a:r>
              <a:rPr lang="en-US" sz="1200" kern="1200" baseline="0" dirty="0" smtClean="0">
                <a:solidFill>
                  <a:schemeClr val="tx1"/>
                </a:solidFill>
                <a:latin typeface="+mn-lt"/>
                <a:ea typeface="+mn-ea"/>
                <a:cs typeface="+mn-cs"/>
              </a:rPr>
              <a:t>1 Two-hit hypothesis, consisting of a danger signal plus DNA damage, explaining chronic inflammation in</a:t>
            </a:r>
          </a:p>
          <a:p>
            <a:r>
              <a:rPr lang="en-US" sz="1200" kern="1200" baseline="0" dirty="0" smtClean="0">
                <a:solidFill>
                  <a:schemeClr val="tx1"/>
                </a:solidFill>
                <a:latin typeface="+mn-lt"/>
                <a:ea typeface="+mn-ea"/>
                <a:cs typeface="+mn-cs"/>
              </a:rPr>
              <a:t>chronic obstructive pulmonary disease (COPD). a) In smokers, the danger signal (hit 1) is the trigger initiating</a:t>
            </a:r>
          </a:p>
          <a:p>
            <a:r>
              <a:rPr lang="en-US" sz="1200" kern="1200" baseline="0" dirty="0" smtClean="0">
                <a:solidFill>
                  <a:schemeClr val="tx1"/>
                </a:solidFill>
                <a:latin typeface="+mn-lt"/>
                <a:ea typeface="+mn-ea"/>
                <a:cs typeface="+mn-cs"/>
              </a:rPr>
              <a:t>inflammation in the lungs (the hypothesis of COSIO et al. [1]). According to the two-hit hypothesis, ‘‘susceptible’’ smokers</a:t>
            </a:r>
          </a:p>
          <a:p>
            <a:r>
              <a:rPr lang="en-US" sz="1200" kern="1200" baseline="0" dirty="0" smtClean="0">
                <a:solidFill>
                  <a:schemeClr val="tx1"/>
                </a:solidFill>
                <a:latin typeface="+mn-lt"/>
                <a:ea typeface="+mn-ea"/>
                <a:cs typeface="+mn-cs"/>
              </a:rPr>
              <a:t>who are predisposed to COPD develop DNA damage (hit 2), which induces apoptosis and senescence and activates the</a:t>
            </a:r>
          </a:p>
          <a:p>
            <a:r>
              <a:rPr lang="en-US" sz="1200" kern="1200" baseline="0" dirty="0" smtClean="0">
                <a:solidFill>
                  <a:schemeClr val="tx1"/>
                </a:solidFill>
                <a:latin typeface="+mn-lt"/>
                <a:ea typeface="+mn-ea"/>
                <a:cs typeface="+mn-cs"/>
              </a:rPr>
              <a:t>DNA damage response (DDR) and senescence-associated </a:t>
            </a:r>
            <a:r>
              <a:rPr lang="en-US" sz="1200" kern="1200" baseline="0" dirty="0" err="1" smtClean="0">
                <a:solidFill>
                  <a:schemeClr val="tx1"/>
                </a:solidFill>
                <a:latin typeface="+mn-lt"/>
                <a:ea typeface="+mn-ea"/>
                <a:cs typeface="+mn-cs"/>
              </a:rPr>
              <a:t>secretory</a:t>
            </a:r>
            <a:r>
              <a:rPr lang="en-US" sz="1200" kern="1200" baseline="0" dirty="0" smtClean="0">
                <a:solidFill>
                  <a:schemeClr val="tx1"/>
                </a:solidFill>
                <a:latin typeface="+mn-lt"/>
                <a:ea typeface="+mn-ea"/>
                <a:cs typeface="+mn-cs"/>
              </a:rPr>
              <a:t> phenotype (SASP), leading to the production of </a:t>
            </a:r>
            <a:r>
              <a:rPr lang="en-US" sz="1200" kern="1200" baseline="0" dirty="0" err="1" smtClean="0">
                <a:solidFill>
                  <a:schemeClr val="tx1"/>
                </a:solidFill>
                <a:latin typeface="+mn-lt"/>
                <a:ea typeface="+mn-ea"/>
                <a:cs typeface="+mn-cs"/>
              </a:rPr>
              <a:t>proinflammatory</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cytokines. b) Unlike healthy smokers, ‘‘susceptible’’ smokers develop DNA damage (e.g. double-strand</a:t>
            </a:r>
          </a:p>
          <a:p>
            <a:r>
              <a:rPr lang="en-US" sz="1200" kern="1200" baseline="0" dirty="0" smtClean="0">
                <a:solidFill>
                  <a:schemeClr val="tx1"/>
                </a:solidFill>
                <a:latin typeface="+mn-lt"/>
                <a:ea typeface="+mn-ea"/>
                <a:cs typeface="+mn-cs"/>
              </a:rPr>
              <a:t>breaks) in the airways and alveolar cells, presumably because of severer inflammatory cell infiltration and larger amounts</a:t>
            </a:r>
          </a:p>
          <a:p>
            <a:r>
              <a:rPr lang="en-US" sz="1200" kern="1200" baseline="0" dirty="0" smtClean="0">
                <a:solidFill>
                  <a:schemeClr val="tx1"/>
                </a:solidFill>
                <a:latin typeface="+mn-lt"/>
                <a:ea typeface="+mn-ea"/>
                <a:cs typeface="+mn-cs"/>
              </a:rPr>
              <a:t>of reactive oxygen species (ROS)/ reactive nitrogen species (RNS) production, a less efficient induction of antioxidants,</a:t>
            </a:r>
          </a:p>
          <a:p>
            <a:r>
              <a:rPr lang="en-US" sz="1200" kern="1200" baseline="0" dirty="0" smtClean="0">
                <a:solidFill>
                  <a:schemeClr val="tx1"/>
                </a:solidFill>
                <a:latin typeface="+mn-lt"/>
                <a:ea typeface="+mn-ea"/>
                <a:cs typeface="+mn-cs"/>
              </a:rPr>
              <a:t>and/or more inefficient DNA repair mechanisms. This, in turn, results in the activation of the DDR, apoptosis,</a:t>
            </a:r>
          </a:p>
          <a:p>
            <a:r>
              <a:rPr lang="en-US" sz="1200" kern="1200" baseline="0" dirty="0" smtClean="0">
                <a:solidFill>
                  <a:schemeClr val="tx1"/>
                </a:solidFill>
                <a:latin typeface="+mn-lt"/>
                <a:ea typeface="+mn-ea"/>
                <a:cs typeface="+mn-cs"/>
              </a:rPr>
              <a:t>senescence, and SASP and the production of pro-inflammatory cytokines. The pro-inflammatory cytokines then intensify</a:t>
            </a:r>
          </a:p>
          <a:p>
            <a:r>
              <a:rPr lang="en-US" sz="1200" kern="1200" baseline="0" dirty="0" smtClean="0">
                <a:solidFill>
                  <a:schemeClr val="tx1"/>
                </a:solidFill>
                <a:latin typeface="+mn-lt"/>
                <a:ea typeface="+mn-ea"/>
                <a:cs typeface="+mn-cs"/>
              </a:rPr>
              <a:t>inflammatory cell infiltration, forming a positive-feedback loop that further induces ROS/RNS production and the</a:t>
            </a:r>
          </a:p>
          <a:p>
            <a:r>
              <a:rPr lang="en-US" sz="1200" kern="1200" baseline="0" dirty="0" smtClean="0">
                <a:solidFill>
                  <a:schemeClr val="tx1"/>
                </a:solidFill>
                <a:latin typeface="+mn-lt"/>
                <a:ea typeface="+mn-ea"/>
                <a:cs typeface="+mn-cs"/>
              </a:rPr>
              <a:t>activation of the DDR, apoptosis, senescence, and SASP. In this manner, a vicious cycle is established between</a:t>
            </a:r>
          </a:p>
          <a:p>
            <a:r>
              <a:rPr lang="en-US" sz="1200" kern="1200" baseline="0" dirty="0" smtClean="0">
                <a:solidFill>
                  <a:schemeClr val="tx1"/>
                </a:solidFill>
                <a:latin typeface="+mn-lt"/>
                <a:ea typeface="+mn-ea"/>
                <a:cs typeface="+mn-cs"/>
              </a:rPr>
              <a:t>inflammation and DNA damage, and the inflammation becomes chronic. DAMP: damage-associated molecular pattern;</a:t>
            </a:r>
          </a:p>
          <a:p>
            <a:r>
              <a:rPr lang="es-AR" sz="1200" kern="1200" baseline="0" dirty="0" smtClean="0">
                <a:solidFill>
                  <a:schemeClr val="tx1"/>
                </a:solidFill>
                <a:latin typeface="+mn-lt"/>
                <a:ea typeface="+mn-ea"/>
                <a:cs typeface="+mn-cs"/>
              </a:rPr>
              <a:t>IL: </a:t>
            </a:r>
            <a:r>
              <a:rPr lang="es-AR" sz="1200" kern="1200" baseline="0" dirty="0" err="1" smtClean="0">
                <a:solidFill>
                  <a:schemeClr val="tx1"/>
                </a:solidFill>
                <a:latin typeface="+mn-lt"/>
                <a:ea typeface="+mn-ea"/>
                <a:cs typeface="+mn-cs"/>
              </a:rPr>
              <a:t>interleukin</a:t>
            </a:r>
            <a:r>
              <a:rPr lang="es-AR" sz="1200" kern="1200" baseline="0" dirty="0" smtClean="0">
                <a:solidFill>
                  <a:schemeClr val="tx1"/>
                </a:solidFill>
                <a:latin typeface="+mn-lt"/>
                <a:ea typeface="+mn-ea"/>
                <a:cs typeface="+mn-cs"/>
              </a:rPr>
              <a:t>.</a:t>
            </a:r>
            <a:endParaRPr lang="es-AR" dirty="0"/>
          </a:p>
        </p:txBody>
      </p:sp>
      <p:sp>
        <p:nvSpPr>
          <p:cNvPr id="4" name="3 Marcador de número de diapositiva"/>
          <p:cNvSpPr>
            <a:spLocks noGrp="1"/>
          </p:cNvSpPr>
          <p:nvPr>
            <p:ph type="sldNum" sz="quarter" idx="10"/>
          </p:nvPr>
        </p:nvSpPr>
        <p:spPr/>
        <p:txBody>
          <a:bodyPr/>
          <a:lstStyle/>
          <a:p>
            <a:fld id="{EA07149E-7451-48FF-84AF-A4F3CCE45759}" type="slidenum">
              <a:rPr lang="es-AR" smtClean="0"/>
              <a:pPr/>
              <a:t>19</a:t>
            </a:fld>
            <a:endParaRPr lang="es-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dirty="0" smtClean="0"/>
              <a:t>Cigarette smoke has both pro-inflammatory and immunosuppressive effects on the immune system. Acute effects of smoke on macrophages and epithelial cells promote inflammation by inducing the recruitment of cells from the microcirculation to the lungs. At the same time, cigarette smoke impairs innate </a:t>
            </a:r>
            <a:r>
              <a:rPr lang="en-US" dirty="0" err="1" smtClean="0"/>
              <a:t>defence</a:t>
            </a:r>
            <a:r>
              <a:rPr lang="en-US" dirty="0" smtClean="0"/>
              <a:t> mechanisms that are mediated by macrophages, epithelial cells, </a:t>
            </a:r>
            <a:r>
              <a:rPr lang="en-US" dirty="0" err="1" smtClean="0"/>
              <a:t>dendritic</a:t>
            </a:r>
            <a:r>
              <a:rPr lang="en-US" dirty="0" smtClean="0"/>
              <a:t> cells (DCs) and natural killer (NK) cells, thereby increasing the risk, severity and duration of infection. The transition to a more severe expression of smoking-associated disease is marked by the impaired ability of macrophages to kill bacteria or viruses, the loss of the ability to remove dead cells, the degradation and chemical modification of the extracellular matrix, the increasing retention of </a:t>
            </a:r>
            <a:r>
              <a:rPr lang="en-US" dirty="0" err="1" smtClean="0"/>
              <a:t>oligoclonally</a:t>
            </a:r>
            <a:r>
              <a:rPr lang="en-US" dirty="0" smtClean="0"/>
              <a:t> expanded CD8</a:t>
            </a:r>
            <a:r>
              <a:rPr lang="en-US" baseline="30000" dirty="0" smtClean="0"/>
              <a:t>+</a:t>
            </a:r>
            <a:r>
              <a:rPr lang="en-US" dirty="0" smtClean="0"/>
              <a:t> T cells and the induction of interleukin-17 (IL-17)-secreting </a:t>
            </a:r>
            <a:r>
              <a:rPr lang="en-US" dirty="0" err="1" smtClean="0"/>
              <a:t>effector</a:t>
            </a:r>
            <a:r>
              <a:rPr lang="en-US" dirty="0" smtClean="0"/>
              <a:t> T cells. After long-term exposure to cigarette smoke, lymphoid aggregates with T cells and B cell zones may form at the site, supporting the production of pathogenic </a:t>
            </a:r>
            <a:r>
              <a:rPr lang="en-US" dirty="0" err="1" smtClean="0"/>
              <a:t>autoantibodies</a:t>
            </a:r>
            <a:r>
              <a:rPr lang="en-US" dirty="0" smtClean="0"/>
              <a:t> and driving autoimmune disease. Loss of mucosal </a:t>
            </a:r>
            <a:r>
              <a:rPr lang="en-US" dirty="0" err="1" smtClean="0"/>
              <a:t>defences</a:t>
            </a:r>
            <a:r>
              <a:rPr lang="en-US" dirty="0" smtClean="0"/>
              <a:t> can lead to bacterial colonization (as occurs in around 30% of long-term smokers with chronic obstructive pulmonary disease (COPD)). Concurrently somatic mutations in the epithelium and alteration of macrophage phenotype promote inflammation and the development of cancer (carcinoma in situ) that has a high chance of metastatic spread. CTL, </a:t>
            </a:r>
            <a:r>
              <a:rPr lang="en-US" dirty="0" err="1" smtClean="0"/>
              <a:t>cytotoxic</a:t>
            </a:r>
            <a:r>
              <a:rPr lang="en-US" dirty="0" smtClean="0"/>
              <a:t> T lymphocyte; TAM, </a:t>
            </a:r>
            <a:r>
              <a:rPr lang="en-US" dirty="0" err="1" smtClean="0"/>
              <a:t>tumour</a:t>
            </a:r>
            <a:r>
              <a:rPr lang="en-US" dirty="0" smtClean="0"/>
              <a:t>-associated macrophage; T</a:t>
            </a:r>
            <a:r>
              <a:rPr lang="en-US" baseline="-25000" dirty="0" smtClean="0"/>
              <a:t>H</a:t>
            </a:r>
            <a:r>
              <a:rPr lang="en-US" dirty="0" smtClean="0"/>
              <a:t>17, T helper 17; </a:t>
            </a:r>
            <a:r>
              <a:rPr lang="en-US" dirty="0" err="1" smtClean="0"/>
              <a:t>T</a:t>
            </a:r>
            <a:r>
              <a:rPr lang="en-US" baseline="-25000" dirty="0" err="1" smtClean="0"/>
              <a:t>Reg</a:t>
            </a:r>
            <a:r>
              <a:rPr lang="en-US" dirty="0" smtClean="0"/>
              <a:t>, regulatory T.</a:t>
            </a:r>
            <a:endParaRPr lang="es-AR" dirty="0"/>
          </a:p>
        </p:txBody>
      </p:sp>
      <p:sp>
        <p:nvSpPr>
          <p:cNvPr id="4" name="3 Marcador de número de diapositiva"/>
          <p:cNvSpPr>
            <a:spLocks noGrp="1"/>
          </p:cNvSpPr>
          <p:nvPr>
            <p:ph type="sldNum" sz="quarter" idx="10"/>
          </p:nvPr>
        </p:nvSpPr>
        <p:spPr/>
        <p:txBody>
          <a:bodyPr/>
          <a:lstStyle/>
          <a:p>
            <a:fld id="{EA07149E-7451-48FF-84AF-A4F3CCE45759}" type="slidenum">
              <a:rPr lang="es-AR" smtClean="0"/>
              <a:pPr/>
              <a:t>21</a:t>
            </a:fld>
            <a:endParaRPr lang="es-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EA07149E-7451-48FF-84AF-A4F3CCE45759}" type="slidenum">
              <a:rPr lang="es-AR" smtClean="0"/>
              <a:pPr/>
              <a:t>22</a:t>
            </a:fld>
            <a:endParaRPr lang="es-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dirty="0" smtClean="0"/>
              <a:t>El</a:t>
            </a:r>
            <a:r>
              <a:rPr lang="es-AR" baseline="0" dirty="0" smtClean="0"/>
              <a:t> humo produce miles </a:t>
            </a:r>
            <a:r>
              <a:rPr lang="es-AR" baseline="0" dirty="0" err="1" smtClean="0"/>
              <a:t>dr</a:t>
            </a:r>
            <a:r>
              <a:rPr lang="es-AR" baseline="0" dirty="0" smtClean="0"/>
              <a:t> radicales libres. ROS especies de oxigeno reactivas o sustancias </a:t>
            </a:r>
            <a:r>
              <a:rPr lang="es-AR" baseline="0" dirty="0" err="1" smtClean="0"/>
              <a:t>oxidativas</a:t>
            </a:r>
            <a:r>
              <a:rPr lang="es-AR" baseline="0" dirty="0" smtClean="0"/>
              <a:t> reactivas y </a:t>
            </a:r>
            <a:r>
              <a:rPr lang="es-AR" sz="2000" b="1" baseline="0" dirty="0" smtClean="0"/>
              <a:t>no son removidas por el FILTRO</a:t>
            </a:r>
            <a:r>
              <a:rPr lang="es-AR" baseline="0" dirty="0" smtClean="0"/>
              <a:t>, los que se producen en la fase gaseosa son de vida corta y lesionan la vía aérea superior. Los de la fase </a:t>
            </a:r>
            <a:r>
              <a:rPr lang="es-AR" baseline="0" dirty="0" err="1" smtClean="0"/>
              <a:t>particulada</a:t>
            </a:r>
            <a:r>
              <a:rPr lang="es-AR" baseline="0" dirty="0" smtClean="0"/>
              <a:t> especialmente los radicales </a:t>
            </a:r>
            <a:r>
              <a:rPr lang="es-AR" baseline="0" dirty="0" err="1" smtClean="0"/>
              <a:t>semiquinona</a:t>
            </a:r>
            <a:r>
              <a:rPr lang="es-AR" baseline="0" dirty="0" smtClean="0"/>
              <a:t>,  generan más radicales libres, los ROS dañan las capas de </a:t>
            </a:r>
            <a:r>
              <a:rPr lang="es-AR" baseline="0" dirty="0" err="1" smtClean="0"/>
              <a:t>celulas</a:t>
            </a:r>
            <a:r>
              <a:rPr lang="es-AR" baseline="0" dirty="0" smtClean="0"/>
              <a:t> epiteliales de la vía aérea  por </a:t>
            </a:r>
            <a:r>
              <a:rPr lang="es-AR" baseline="0" dirty="0" err="1" smtClean="0"/>
              <a:t>peroxidación</a:t>
            </a:r>
            <a:r>
              <a:rPr lang="es-AR" baseline="0" dirty="0" smtClean="0"/>
              <a:t> de lípidos  y otras </a:t>
            </a:r>
            <a:r>
              <a:rPr lang="es-AR" baseline="0" dirty="0" err="1" smtClean="0"/>
              <a:t>celulas</a:t>
            </a:r>
            <a:r>
              <a:rPr lang="es-AR" baseline="0" dirty="0" smtClean="0"/>
              <a:t>, activando las vías </a:t>
            </a:r>
            <a:r>
              <a:rPr lang="es-AR" baseline="0" dirty="0" err="1" smtClean="0"/>
              <a:t>oxidativo</a:t>
            </a:r>
            <a:r>
              <a:rPr lang="es-AR" baseline="0" dirty="0" smtClean="0"/>
              <a:t>-celulares, induciendo  al daño en el ADN. </a:t>
            </a:r>
            <a:r>
              <a:rPr lang="es-AR" sz="1200" b="1" kern="1200" baseline="0" dirty="0" smtClean="0">
                <a:solidFill>
                  <a:schemeClr val="tx1"/>
                </a:solidFill>
                <a:latin typeface="+mn-lt"/>
                <a:ea typeface="+mn-ea"/>
                <a:cs typeface="+mn-cs"/>
              </a:rPr>
              <a:t>especies de nitrógeno reactivo (RNS)</a:t>
            </a:r>
            <a:endParaRPr lang="es-AR" baseline="0" dirty="0" smtClean="0"/>
          </a:p>
          <a:p>
            <a:r>
              <a:rPr lang="es-AR" b="1" baseline="0" dirty="0" smtClean="0"/>
              <a:t>Fase gaseosa:</a:t>
            </a:r>
          </a:p>
          <a:p>
            <a:pPr marL="342900" indent="-342900">
              <a:spcBef>
                <a:spcPct val="20000"/>
              </a:spcBef>
              <a:buFont typeface="Wingdings" pitchFamily="2" charset="2"/>
              <a:buChar char="ü"/>
              <a:defRPr/>
            </a:pPr>
            <a:r>
              <a:rPr lang="es-AR" sz="1200" kern="0" dirty="0" smtClean="0">
                <a:latin typeface="+mn-lt"/>
                <a:cs typeface="+mn-cs"/>
              </a:rPr>
              <a:t> </a:t>
            </a:r>
            <a:r>
              <a:rPr lang="es-AR" sz="1200" kern="0" dirty="0" smtClean="0">
                <a:latin typeface="Calibri" pitchFamily="34" charset="0"/>
                <a:cs typeface="+mn-cs"/>
              </a:rPr>
              <a:t>Anión</a:t>
            </a:r>
            <a:r>
              <a:rPr lang="es-AR" sz="1200" kern="0" dirty="0" smtClean="0">
                <a:latin typeface="+mn-lt"/>
                <a:cs typeface="+mn-cs"/>
              </a:rPr>
              <a:t> </a:t>
            </a:r>
            <a:r>
              <a:rPr lang="es-AR" sz="1200" kern="0" dirty="0" err="1" smtClean="0">
                <a:latin typeface="Calibri" pitchFamily="34" charset="0"/>
                <a:cs typeface="+mn-cs"/>
              </a:rPr>
              <a:t>Superóxido</a:t>
            </a:r>
            <a:endParaRPr lang="es-AR" sz="1200" kern="0" dirty="0" smtClean="0">
              <a:latin typeface="Calibri" pitchFamily="34" charset="0"/>
              <a:cs typeface="+mn-cs"/>
            </a:endParaRPr>
          </a:p>
          <a:p>
            <a:pPr marL="342900" indent="-342900">
              <a:spcBef>
                <a:spcPct val="20000"/>
              </a:spcBef>
              <a:buFont typeface="Wingdings" pitchFamily="2" charset="2"/>
              <a:buChar char="ü"/>
              <a:defRPr/>
            </a:pPr>
            <a:r>
              <a:rPr lang="es-AR" sz="1200" kern="0" dirty="0" smtClean="0">
                <a:latin typeface="Calibri" pitchFamily="34" charset="0"/>
                <a:cs typeface="+mn-cs"/>
              </a:rPr>
              <a:t>Radicales  hidroxilo</a:t>
            </a:r>
          </a:p>
          <a:p>
            <a:pPr marL="342900" indent="-342900">
              <a:spcBef>
                <a:spcPct val="20000"/>
              </a:spcBef>
              <a:buFont typeface="Wingdings" pitchFamily="2" charset="2"/>
              <a:buChar char="ü"/>
              <a:defRPr/>
            </a:pPr>
            <a:r>
              <a:rPr lang="es-AR" sz="1200" kern="0" dirty="0" smtClean="0">
                <a:latin typeface="Calibri" pitchFamily="34" charset="0"/>
                <a:cs typeface="+mn-cs"/>
              </a:rPr>
              <a:t>Peróxido  de Hidrogeno (H2O2)</a:t>
            </a:r>
          </a:p>
          <a:p>
            <a:pPr marL="342900" indent="-342900">
              <a:spcBef>
                <a:spcPct val="20000"/>
              </a:spcBef>
              <a:buFont typeface="Wingdings" pitchFamily="2" charset="2"/>
              <a:buChar char="ü"/>
              <a:defRPr/>
            </a:pPr>
            <a:r>
              <a:rPr lang="es-AR" sz="1200" kern="0" dirty="0" smtClean="0">
                <a:latin typeface="Calibri" pitchFamily="34" charset="0"/>
                <a:cs typeface="+mn-cs"/>
              </a:rPr>
              <a:t>Oxido Nítrico</a:t>
            </a:r>
            <a:endParaRPr lang="es-AR" b="1" baseline="0" dirty="0" smtClean="0"/>
          </a:p>
          <a:p>
            <a:pPr fontAlgn="auto">
              <a:spcBef>
                <a:spcPts val="0"/>
              </a:spcBef>
              <a:spcAft>
                <a:spcPts val="0"/>
              </a:spcAft>
              <a:buFont typeface="Wingdings" pitchFamily="2" charset="2"/>
              <a:buNone/>
              <a:defRPr/>
            </a:pPr>
            <a:r>
              <a:rPr lang="es-AR" b="1" baseline="0" dirty="0" smtClean="0"/>
              <a:t>Fase </a:t>
            </a:r>
            <a:r>
              <a:rPr lang="es-AR" b="1" baseline="0" dirty="0" err="1" smtClean="0"/>
              <a:t>particulada</a:t>
            </a:r>
            <a:r>
              <a:rPr lang="es-AR" b="1" baseline="0" dirty="0" smtClean="0"/>
              <a:t>: </a:t>
            </a:r>
            <a:r>
              <a:rPr lang="es-ES" sz="1200" dirty="0" err="1" smtClean="0">
                <a:solidFill>
                  <a:schemeClr val="tx1"/>
                </a:solidFill>
              </a:rPr>
              <a:t>Polifenoles</a:t>
            </a:r>
            <a:r>
              <a:rPr lang="es-ES" sz="1200" baseline="0" dirty="0" smtClean="0">
                <a:solidFill>
                  <a:schemeClr val="tx1"/>
                </a:solidFill>
              </a:rPr>
              <a:t>  - --- </a:t>
            </a:r>
            <a:r>
              <a:rPr lang="es-ES" sz="1200" dirty="0" smtClean="0">
                <a:solidFill>
                  <a:schemeClr val="tx1"/>
                </a:solidFill>
              </a:rPr>
              <a:t>Quinonas</a:t>
            </a:r>
            <a:r>
              <a:rPr lang="es-ES" sz="1200" baseline="0" dirty="0" smtClean="0">
                <a:solidFill>
                  <a:schemeClr val="tx1"/>
                </a:solidFill>
              </a:rPr>
              <a:t> ---</a:t>
            </a:r>
            <a:r>
              <a:rPr lang="es-ES" sz="1200" dirty="0" smtClean="0">
                <a:solidFill>
                  <a:schemeClr val="tx1"/>
                </a:solidFill>
              </a:rPr>
              <a:t>Radicales libres O</a:t>
            </a:r>
            <a:r>
              <a:rPr lang="es-ES" sz="1200" baseline="-25000" dirty="0" smtClean="0">
                <a:solidFill>
                  <a:schemeClr val="tx1"/>
                </a:solidFill>
              </a:rPr>
              <a:t>2</a:t>
            </a:r>
          </a:p>
          <a:p>
            <a:endParaRPr lang="es-AR" baseline="0" dirty="0" smtClean="0"/>
          </a:p>
          <a:p>
            <a:endParaRPr lang="es-AR" baseline="0" dirty="0" smtClean="0"/>
          </a:p>
        </p:txBody>
      </p:sp>
      <p:sp>
        <p:nvSpPr>
          <p:cNvPr id="4" name="3 Marcador de número de diapositiva"/>
          <p:cNvSpPr>
            <a:spLocks noGrp="1"/>
          </p:cNvSpPr>
          <p:nvPr>
            <p:ph type="sldNum" sz="quarter" idx="10"/>
          </p:nvPr>
        </p:nvSpPr>
        <p:spPr/>
        <p:txBody>
          <a:bodyPr/>
          <a:lstStyle/>
          <a:p>
            <a:fld id="{EA07149E-7451-48FF-84AF-A4F3CCE45759}" type="slidenum">
              <a:rPr lang="es-AR" smtClean="0"/>
              <a:pPr/>
              <a:t>4</a:t>
            </a:fld>
            <a:endParaRPr lang="es-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sz="1200" b="1" dirty="0" smtClean="0"/>
              <a:t>CAMBIOS MORFOLÓGICOS</a:t>
            </a:r>
            <a:endParaRPr lang="es-AR" sz="1200" dirty="0" smtClean="0"/>
          </a:p>
          <a:p>
            <a:pPr>
              <a:buFont typeface="Arial" pitchFamily="34" charset="0"/>
              <a:buChar char="•"/>
            </a:pPr>
            <a:r>
              <a:rPr lang="es-AR" sz="1200" dirty="0" smtClean="0"/>
              <a:t>inflamación y fibrosis </a:t>
            </a:r>
            <a:r>
              <a:rPr lang="es-AR" sz="1200" dirty="0" err="1" smtClean="0"/>
              <a:t>peribronquiolar</a:t>
            </a:r>
            <a:r>
              <a:rPr lang="es-AR" sz="1200" dirty="0" smtClean="0"/>
              <a:t>, </a:t>
            </a:r>
          </a:p>
          <a:p>
            <a:pPr>
              <a:buFont typeface="Arial" pitchFamily="34" charset="0"/>
              <a:buChar char="•"/>
            </a:pPr>
            <a:r>
              <a:rPr lang="es-AR" sz="1200" dirty="0" smtClean="0"/>
              <a:t>alteración de la estructura y función del epitelio alveolar, </a:t>
            </a:r>
          </a:p>
          <a:p>
            <a:pPr>
              <a:buFont typeface="Arial" pitchFamily="34" charset="0"/>
              <a:buChar char="•"/>
            </a:pPr>
            <a:r>
              <a:rPr lang="es-AR" sz="1200" dirty="0" smtClean="0"/>
              <a:t>engrosamiento de la íntima vascular y destrucción de alvéolos</a:t>
            </a:r>
          </a:p>
          <a:p>
            <a:pPr algn="just"/>
            <a:r>
              <a:rPr lang="es-AR" sz="1200" b="1" dirty="0" smtClean="0"/>
              <a:t>ALTERACIONES FUNCIONALES </a:t>
            </a:r>
          </a:p>
          <a:p>
            <a:pPr algn="just">
              <a:buFont typeface="Arial" pitchFamily="34" charset="0"/>
              <a:buChar char="•"/>
            </a:pPr>
            <a:r>
              <a:rPr lang="es-AR" sz="1200" b="1" dirty="0" smtClean="0"/>
              <a:t>disminución del </a:t>
            </a:r>
            <a:r>
              <a:rPr lang="es-AR" sz="1200" b="1" i="1" dirty="0" err="1" smtClean="0"/>
              <a:t>clearance</a:t>
            </a:r>
            <a:r>
              <a:rPr lang="es-AR" sz="1200" b="1" i="1" dirty="0" smtClean="0"/>
              <a:t> </a:t>
            </a:r>
            <a:r>
              <a:rPr lang="es-AR" sz="1200" b="1" i="1" dirty="0" err="1" smtClean="0"/>
              <a:t>mucociliar</a:t>
            </a:r>
            <a:r>
              <a:rPr lang="es-AR" sz="1200" b="1" i="1" dirty="0" smtClean="0"/>
              <a:t> </a:t>
            </a:r>
            <a:r>
              <a:rPr lang="es-AR" sz="1200" dirty="0" smtClean="0"/>
              <a:t>de sustancias inhaladas, </a:t>
            </a:r>
          </a:p>
          <a:p>
            <a:pPr algn="just">
              <a:buFont typeface="Arial" pitchFamily="34" charset="0"/>
              <a:buChar char="•"/>
            </a:pPr>
            <a:r>
              <a:rPr lang="es-AR" sz="1200" b="1" i="1" dirty="0" smtClean="0"/>
              <a:t>favorece </a:t>
            </a:r>
            <a:r>
              <a:rPr lang="es-AR" sz="1200" b="1" dirty="0" smtClean="0"/>
              <a:t>la adherencia de microorganismos </a:t>
            </a:r>
            <a:r>
              <a:rPr lang="es-AR" sz="1200" dirty="0" smtClean="0"/>
              <a:t>a la mucosa respiratoria y </a:t>
            </a:r>
          </a:p>
          <a:p>
            <a:pPr algn="just">
              <a:buFont typeface="Arial" pitchFamily="34" charset="0"/>
              <a:buChar char="•"/>
            </a:pPr>
            <a:r>
              <a:rPr lang="es-AR" sz="1200" b="1" dirty="0" smtClean="0"/>
              <a:t>cambios en la permeabilidad alvéolo-capilar </a:t>
            </a:r>
            <a:r>
              <a:rPr lang="es-AR" sz="1200" dirty="0" smtClean="0"/>
              <a:t>secundario al aumento en el número y actividad de las células inflamatorias en el pulmón.</a:t>
            </a:r>
          </a:p>
          <a:p>
            <a:pPr>
              <a:buFont typeface="Arial" pitchFamily="34" charset="0"/>
              <a:buChar char="•"/>
            </a:pPr>
            <a:endParaRPr lang="es-AR" dirty="0"/>
          </a:p>
        </p:txBody>
      </p:sp>
      <p:sp>
        <p:nvSpPr>
          <p:cNvPr id="4" name="3 Marcador de número de diapositiva"/>
          <p:cNvSpPr>
            <a:spLocks noGrp="1"/>
          </p:cNvSpPr>
          <p:nvPr>
            <p:ph type="sldNum" sz="quarter" idx="10"/>
          </p:nvPr>
        </p:nvSpPr>
        <p:spPr/>
        <p:txBody>
          <a:bodyPr/>
          <a:lstStyle/>
          <a:p>
            <a:fld id="{EA07149E-7451-48FF-84AF-A4F3CCE45759}" type="slidenum">
              <a:rPr lang="es-AR" smtClean="0"/>
              <a:pPr/>
              <a:t>6</a:t>
            </a:fld>
            <a:endParaRPr lang="es-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0179" name="2 Marcador de notas"/>
          <p:cNvSpPr>
            <a:spLocks noGrp="1"/>
          </p:cNvSpPr>
          <p:nvPr>
            <p:ph type="body" idx="1"/>
          </p:nvPr>
        </p:nvSpPr>
        <p:spPr bwMode="auto">
          <a:noFill/>
        </p:spPr>
        <p:txBody>
          <a:bodyPr wrap="square" numCol="1" anchor="t" anchorCtr="0" compatLnSpc="1">
            <a:prstTxWarp prst="textNoShape">
              <a:avLst/>
            </a:prstTxWarp>
          </a:bodyPr>
          <a:lstStyle/>
          <a:p>
            <a:r>
              <a:rPr lang="es-AR" sz="1200" kern="1200" baseline="0" dirty="0" smtClean="0">
                <a:solidFill>
                  <a:schemeClr val="tx1"/>
                </a:solidFill>
                <a:latin typeface="+mn-lt"/>
                <a:ea typeface="+mn-ea"/>
                <a:cs typeface="+mn-cs"/>
              </a:rPr>
              <a:t>Cuando el balance oxidantes/antioxidantes se inclina hacia los oxidantes, se produce “estrés </a:t>
            </a:r>
            <a:r>
              <a:rPr lang="es-AR" sz="1200" kern="1200" baseline="0" dirty="0" err="1" smtClean="0">
                <a:solidFill>
                  <a:schemeClr val="tx1"/>
                </a:solidFill>
                <a:latin typeface="+mn-lt"/>
                <a:ea typeface="+mn-ea"/>
                <a:cs typeface="+mn-cs"/>
              </a:rPr>
              <a:t>oxidativo</a:t>
            </a:r>
            <a:r>
              <a:rPr lang="es-AR" sz="1200" kern="1200" baseline="0" dirty="0" smtClean="0">
                <a:solidFill>
                  <a:schemeClr val="tx1"/>
                </a:solidFill>
                <a:latin typeface="+mn-lt"/>
                <a:ea typeface="+mn-ea"/>
                <a:cs typeface="+mn-cs"/>
              </a:rPr>
              <a:t>”, que genera daños mediante mecanismos</a:t>
            </a:r>
          </a:p>
          <a:p>
            <a:r>
              <a:rPr lang="es-AR" sz="1200" kern="1200" baseline="0" dirty="0" smtClean="0">
                <a:solidFill>
                  <a:schemeClr val="tx1"/>
                </a:solidFill>
                <a:latin typeface="+mn-lt"/>
                <a:ea typeface="+mn-ea"/>
                <a:cs typeface="+mn-cs"/>
              </a:rPr>
              <a:t>que incluyen modificaciones de aminoácidos y proteínas, alteraciones en el ADN y activación de cascadas </a:t>
            </a:r>
            <a:r>
              <a:rPr lang="es-AR" sz="1200" kern="1200" baseline="0" dirty="0" err="1" smtClean="0">
                <a:solidFill>
                  <a:schemeClr val="tx1"/>
                </a:solidFill>
                <a:latin typeface="+mn-lt"/>
                <a:ea typeface="+mn-ea"/>
                <a:cs typeface="+mn-cs"/>
              </a:rPr>
              <a:t>proinfamatorias</a:t>
            </a:r>
            <a:r>
              <a:rPr lang="es-AR" sz="1200" kern="1200" baseline="0" dirty="0" smtClean="0">
                <a:solidFill>
                  <a:schemeClr val="tx1"/>
                </a:solidFill>
                <a:latin typeface="+mn-lt"/>
                <a:ea typeface="+mn-ea"/>
                <a:cs typeface="+mn-cs"/>
              </a:rPr>
              <a:t>, más el efecto amplificador del</a:t>
            </a:r>
          </a:p>
          <a:p>
            <a:r>
              <a:rPr lang="es-AR" sz="1200" kern="1200" baseline="0" dirty="0" smtClean="0">
                <a:solidFill>
                  <a:schemeClr val="tx1"/>
                </a:solidFill>
                <a:latin typeface="+mn-lt"/>
                <a:ea typeface="+mn-ea"/>
                <a:cs typeface="+mn-cs"/>
              </a:rPr>
              <a:t>daño por los radicales oxidantes producidos por las propias células inflamatorias.</a:t>
            </a:r>
          </a:p>
          <a:p>
            <a:r>
              <a:rPr lang="es-AR" sz="1200" kern="1200" baseline="0" dirty="0" smtClean="0">
                <a:solidFill>
                  <a:schemeClr val="tx1"/>
                </a:solidFill>
                <a:latin typeface="+mn-lt"/>
                <a:ea typeface="+mn-ea"/>
                <a:cs typeface="+mn-cs"/>
              </a:rPr>
              <a:t>El estrés </a:t>
            </a:r>
            <a:r>
              <a:rPr lang="es-AR" sz="1200" kern="1200" baseline="0" dirty="0" err="1" smtClean="0">
                <a:solidFill>
                  <a:schemeClr val="tx1"/>
                </a:solidFill>
                <a:latin typeface="+mn-lt"/>
                <a:ea typeface="+mn-ea"/>
                <a:cs typeface="+mn-cs"/>
              </a:rPr>
              <a:t>oxidativo</a:t>
            </a:r>
            <a:r>
              <a:rPr lang="es-AR" sz="1200" kern="1200" baseline="0" dirty="0" smtClean="0">
                <a:solidFill>
                  <a:schemeClr val="tx1"/>
                </a:solidFill>
                <a:latin typeface="+mn-lt"/>
                <a:ea typeface="+mn-ea"/>
                <a:cs typeface="+mn-cs"/>
              </a:rPr>
              <a:t> en estos sujetos está causado por diversos radicales libres, incluyendo aniones </a:t>
            </a:r>
            <a:r>
              <a:rPr lang="es-AR" sz="1200" kern="1200" baseline="0" dirty="0" err="1" smtClean="0">
                <a:solidFill>
                  <a:schemeClr val="tx1"/>
                </a:solidFill>
                <a:latin typeface="+mn-lt"/>
                <a:ea typeface="+mn-ea"/>
                <a:cs typeface="+mn-cs"/>
              </a:rPr>
              <a:t>superóxido</a:t>
            </a:r>
            <a:r>
              <a:rPr lang="es-AR" sz="1200" kern="1200" baseline="0" dirty="0" smtClean="0">
                <a:solidFill>
                  <a:schemeClr val="tx1"/>
                </a:solidFill>
                <a:latin typeface="+mn-lt"/>
                <a:ea typeface="+mn-ea"/>
                <a:cs typeface="+mn-cs"/>
              </a:rPr>
              <a:t> (O2–) liberados por los macrófagos alveolares</a:t>
            </a:r>
          </a:p>
          <a:p>
            <a:r>
              <a:rPr lang="es-AR" sz="1200" kern="1200" baseline="0" dirty="0" smtClean="0">
                <a:solidFill>
                  <a:schemeClr val="tx1"/>
                </a:solidFill>
                <a:latin typeface="+mn-lt"/>
                <a:ea typeface="+mn-ea"/>
                <a:cs typeface="+mn-cs"/>
              </a:rPr>
              <a:t>o derivados de reacciones </a:t>
            </a:r>
            <a:r>
              <a:rPr lang="es-AR" sz="1200" kern="1200" baseline="0" dirty="0" err="1" smtClean="0">
                <a:solidFill>
                  <a:schemeClr val="tx1"/>
                </a:solidFill>
                <a:latin typeface="+mn-lt"/>
                <a:ea typeface="+mn-ea"/>
                <a:cs typeface="+mn-cs"/>
              </a:rPr>
              <a:t>xantina</a:t>
            </a:r>
            <a:r>
              <a:rPr lang="es-AR" sz="1200" kern="1200" baseline="0" dirty="0" smtClean="0">
                <a:solidFill>
                  <a:schemeClr val="tx1"/>
                </a:solidFill>
                <a:latin typeface="+mn-lt"/>
                <a:ea typeface="+mn-ea"/>
                <a:cs typeface="+mn-cs"/>
              </a:rPr>
              <a:t>/</a:t>
            </a:r>
            <a:r>
              <a:rPr lang="es-AR" sz="1200" kern="1200" baseline="0" dirty="0" err="1" smtClean="0">
                <a:solidFill>
                  <a:schemeClr val="tx1"/>
                </a:solidFill>
                <a:latin typeface="+mn-lt"/>
                <a:ea typeface="+mn-ea"/>
                <a:cs typeface="+mn-cs"/>
              </a:rPr>
              <a:t>xantina</a:t>
            </a:r>
            <a:r>
              <a:rPr lang="es-AR" sz="1200" kern="1200" baseline="0" dirty="0" smtClean="0">
                <a:solidFill>
                  <a:schemeClr val="tx1"/>
                </a:solidFill>
                <a:latin typeface="+mn-lt"/>
                <a:ea typeface="+mn-ea"/>
                <a:cs typeface="+mn-cs"/>
              </a:rPr>
              <a:t> oxidasa51, </a:t>
            </a:r>
            <a:r>
              <a:rPr lang="pt-BR" sz="1200" kern="1200" baseline="0" dirty="0" smtClean="0">
                <a:solidFill>
                  <a:schemeClr val="tx1"/>
                </a:solidFill>
                <a:latin typeface="+mn-lt"/>
                <a:ea typeface="+mn-ea"/>
                <a:cs typeface="+mn-cs"/>
              </a:rPr>
              <a:t>óxido nítrico (NO)52, monóxido de carbono </a:t>
            </a:r>
            <a:r>
              <a:rPr lang="es-AR" sz="1200" kern="1200" baseline="0" dirty="0" smtClean="0">
                <a:solidFill>
                  <a:schemeClr val="tx1"/>
                </a:solidFill>
                <a:latin typeface="+mn-lt"/>
                <a:ea typeface="+mn-ea"/>
                <a:cs typeface="+mn-cs"/>
              </a:rPr>
              <a:t>(CO), etano53 y productos de </a:t>
            </a:r>
            <a:r>
              <a:rPr lang="es-AR" sz="1200" kern="1200" baseline="0" dirty="0" err="1" smtClean="0">
                <a:solidFill>
                  <a:schemeClr val="tx1"/>
                </a:solidFill>
                <a:latin typeface="+mn-lt"/>
                <a:ea typeface="+mn-ea"/>
                <a:cs typeface="+mn-cs"/>
              </a:rPr>
              <a:t>peroxidación</a:t>
            </a:r>
            <a:r>
              <a:rPr lang="es-AR" sz="1200" kern="1200" baseline="0" dirty="0" smtClean="0">
                <a:solidFill>
                  <a:schemeClr val="tx1"/>
                </a:solidFill>
                <a:latin typeface="+mn-lt"/>
                <a:ea typeface="+mn-ea"/>
                <a:cs typeface="+mn-cs"/>
              </a:rPr>
              <a:t> </a:t>
            </a:r>
            <a:r>
              <a:rPr lang="es-AR" sz="1200" kern="1200" baseline="0" dirty="0" err="1" smtClean="0">
                <a:solidFill>
                  <a:schemeClr val="tx1"/>
                </a:solidFill>
                <a:latin typeface="+mn-lt"/>
                <a:ea typeface="+mn-ea"/>
                <a:cs typeface="+mn-cs"/>
              </a:rPr>
              <a:t>lipídica</a:t>
            </a:r>
            <a:r>
              <a:rPr lang="es-AR" sz="1200" kern="1200" baseline="0" dirty="0" smtClean="0">
                <a:solidFill>
                  <a:schemeClr val="tx1"/>
                </a:solidFill>
                <a:latin typeface="+mn-lt"/>
                <a:ea typeface="+mn-ea"/>
                <a:cs typeface="+mn-cs"/>
              </a:rPr>
              <a:t>, entre</a:t>
            </a:r>
          </a:p>
          <a:p>
            <a:r>
              <a:rPr lang="es-AR" sz="1200" kern="1200" baseline="0" dirty="0" smtClean="0">
                <a:solidFill>
                  <a:schemeClr val="tx1"/>
                </a:solidFill>
                <a:latin typeface="+mn-lt"/>
                <a:ea typeface="+mn-ea"/>
                <a:cs typeface="+mn-cs"/>
              </a:rPr>
              <a:t>los que se incluyen derivados de la </a:t>
            </a:r>
            <a:r>
              <a:rPr lang="es-AR" sz="1200" kern="1200" baseline="0" dirty="0" err="1" smtClean="0">
                <a:solidFill>
                  <a:schemeClr val="tx1"/>
                </a:solidFill>
                <a:latin typeface="+mn-lt"/>
                <a:ea typeface="+mn-ea"/>
                <a:cs typeface="+mn-cs"/>
              </a:rPr>
              <a:t>peroxidación</a:t>
            </a:r>
            <a:r>
              <a:rPr lang="es-AR" sz="1200" kern="1200" baseline="0" dirty="0" smtClean="0">
                <a:solidFill>
                  <a:schemeClr val="tx1"/>
                </a:solidFill>
                <a:latin typeface="+mn-lt"/>
                <a:ea typeface="+mn-ea"/>
                <a:cs typeface="+mn-cs"/>
              </a:rPr>
              <a:t> del ácido </a:t>
            </a:r>
            <a:r>
              <a:rPr lang="es-AR" sz="1200" kern="1200" baseline="0" dirty="0" err="1" smtClean="0">
                <a:solidFill>
                  <a:schemeClr val="tx1"/>
                </a:solidFill>
                <a:latin typeface="+mn-lt"/>
                <a:ea typeface="+mn-ea"/>
                <a:cs typeface="+mn-cs"/>
              </a:rPr>
              <a:t>araquidónico</a:t>
            </a:r>
            <a:r>
              <a:rPr lang="es-AR" sz="1200" kern="1200" baseline="0" dirty="0" smtClean="0">
                <a:solidFill>
                  <a:schemeClr val="tx1"/>
                </a:solidFill>
                <a:latin typeface="+mn-lt"/>
                <a:ea typeface="+mn-ea"/>
                <a:cs typeface="+mn-cs"/>
              </a:rPr>
              <a:t> (</a:t>
            </a:r>
            <a:r>
              <a:rPr lang="es-AR" sz="1200" kern="1200" baseline="0" dirty="0" err="1" smtClean="0">
                <a:solidFill>
                  <a:schemeClr val="tx1"/>
                </a:solidFill>
                <a:latin typeface="+mn-lt"/>
                <a:ea typeface="+mn-ea"/>
                <a:cs typeface="+mn-cs"/>
              </a:rPr>
              <a:t>isoprostanos</a:t>
            </a:r>
            <a:r>
              <a:rPr lang="es-AR" sz="1200" kern="1200" baseline="0" dirty="0" smtClean="0">
                <a:solidFill>
                  <a:schemeClr val="tx1"/>
                </a:solidFill>
                <a:latin typeface="+mn-lt"/>
                <a:ea typeface="+mn-ea"/>
                <a:cs typeface="+mn-cs"/>
              </a:rPr>
              <a:t>)54,55.</a:t>
            </a:r>
          </a:p>
          <a:p>
            <a:r>
              <a:rPr lang="es-AR" sz="1200" kern="1200" baseline="0" dirty="0" smtClean="0">
                <a:solidFill>
                  <a:schemeClr val="tx1"/>
                </a:solidFill>
                <a:latin typeface="+mn-lt"/>
                <a:ea typeface="+mn-ea"/>
                <a:cs typeface="+mn-cs"/>
              </a:rPr>
              <a:t>Entre las consecuencias más directas del estrés </a:t>
            </a:r>
            <a:r>
              <a:rPr lang="es-AR" sz="1200" kern="1200" baseline="0" dirty="0" err="1" smtClean="0">
                <a:solidFill>
                  <a:schemeClr val="tx1"/>
                </a:solidFill>
                <a:latin typeface="+mn-lt"/>
                <a:ea typeface="+mn-ea"/>
                <a:cs typeface="+mn-cs"/>
              </a:rPr>
              <a:t>oxidativo</a:t>
            </a:r>
            <a:r>
              <a:rPr lang="es-AR" sz="1200" kern="1200" baseline="0" dirty="0" smtClean="0">
                <a:solidFill>
                  <a:schemeClr val="tx1"/>
                </a:solidFill>
                <a:latin typeface="+mn-lt"/>
                <a:ea typeface="+mn-ea"/>
                <a:cs typeface="+mn-cs"/>
              </a:rPr>
              <a:t> en los pulmones se encuentran daños en los epitelios que recubren los espacios aéreos, en células de tejidos conectivos y en el endotelio vascular. el estrés </a:t>
            </a:r>
            <a:r>
              <a:rPr lang="es-AR" sz="1200" kern="1200" baseline="0" dirty="0" err="1" smtClean="0">
                <a:solidFill>
                  <a:schemeClr val="tx1"/>
                </a:solidFill>
                <a:latin typeface="+mn-lt"/>
                <a:ea typeface="+mn-ea"/>
                <a:cs typeface="+mn-cs"/>
              </a:rPr>
              <a:t>oxidativo</a:t>
            </a:r>
            <a:r>
              <a:rPr lang="es-AR" sz="1200" kern="1200" baseline="0" dirty="0" smtClean="0">
                <a:solidFill>
                  <a:schemeClr val="tx1"/>
                </a:solidFill>
                <a:latin typeface="+mn-lt"/>
                <a:ea typeface="+mn-ea"/>
                <a:cs typeface="+mn-cs"/>
              </a:rPr>
              <a:t> causa un aumento de permeabilidad epitelial asociado a depleción de glutatión, una de las principales moléculas reductoras (antioxidante), y </a:t>
            </a:r>
            <a:r>
              <a:rPr lang="es-AR" sz="1200" kern="1200" baseline="0" dirty="0" err="1" smtClean="0">
                <a:solidFill>
                  <a:schemeClr val="tx1"/>
                </a:solidFill>
                <a:latin typeface="+mn-lt"/>
                <a:ea typeface="+mn-ea"/>
                <a:cs typeface="+mn-cs"/>
              </a:rPr>
              <a:t>discinesia</a:t>
            </a:r>
            <a:r>
              <a:rPr lang="es-AR" sz="1200" kern="1200" baseline="0" dirty="0" smtClean="0">
                <a:solidFill>
                  <a:schemeClr val="tx1"/>
                </a:solidFill>
                <a:latin typeface="+mn-lt"/>
                <a:ea typeface="+mn-ea"/>
                <a:cs typeface="+mn-cs"/>
              </a:rPr>
              <a:t> ciliar del epitelio respiratorio</a:t>
            </a:r>
          </a:p>
          <a:p>
            <a:r>
              <a:rPr lang="es-HN" b="1" dirty="0" smtClean="0"/>
              <a:t>El concepto expresa </a:t>
            </a:r>
            <a:r>
              <a:rPr lang="es-HN" dirty="0" smtClean="0"/>
              <a:t>la existencia de un desequilibrio entre las velocidades de producción y de destrucción de las moléculas tóxicas que da lugar a un aumento en la concentración celular de los radicales libres. Las células disponen de mecanismos de protección del efecto nocivo de los radicales libres basado en un complejo mecanismo de defensa constituido por los agentes antioxidantes. </a:t>
            </a:r>
          </a:p>
          <a:p>
            <a:pPr eaLnBrk="1" hangingPunct="1">
              <a:spcBef>
                <a:spcPct val="0"/>
              </a:spcBef>
            </a:pPr>
            <a:r>
              <a:rPr lang="es-ES" dirty="0" smtClean="0"/>
              <a:t>El </a:t>
            </a:r>
            <a:r>
              <a:rPr lang="es-ES" b="1" dirty="0" smtClean="0"/>
              <a:t>estrés </a:t>
            </a:r>
            <a:r>
              <a:rPr lang="es-ES" b="1" dirty="0" err="1" smtClean="0"/>
              <a:t>oxidativo</a:t>
            </a:r>
            <a:r>
              <a:rPr lang="es-ES" b="1" dirty="0" smtClean="0"/>
              <a:t> </a:t>
            </a:r>
            <a:r>
              <a:rPr lang="es-ES" dirty="0" smtClean="0"/>
              <a:t>puede definirse como la lesión tisular, celular o molecular,</a:t>
            </a:r>
            <a:r>
              <a:rPr lang="es-ES" baseline="0" dirty="0" smtClean="0"/>
              <a:t> </a:t>
            </a:r>
            <a:r>
              <a:rPr lang="es-ES" dirty="0" smtClean="0"/>
              <a:t>producida por radicales libres de oxígeno (ROS), como </a:t>
            </a:r>
            <a:r>
              <a:rPr lang="es-ES" dirty="0" err="1" smtClean="0"/>
              <a:t>superóxido</a:t>
            </a:r>
            <a:r>
              <a:rPr lang="es-ES" dirty="0" smtClean="0"/>
              <a:t> o peróxido de hidrógeno (H2O2). </a:t>
            </a:r>
          </a:p>
          <a:p>
            <a:pPr eaLnBrk="1" hangingPunct="1">
              <a:spcBef>
                <a:spcPct val="0"/>
              </a:spcBef>
            </a:pPr>
            <a:r>
              <a:rPr lang="es-ES" dirty="0" smtClean="0"/>
              <a:t>La liberación de ROS por parte de </a:t>
            </a:r>
            <a:r>
              <a:rPr lang="es-ES" dirty="0" err="1" smtClean="0"/>
              <a:t>neutrófilos</a:t>
            </a:r>
            <a:r>
              <a:rPr lang="es-ES" dirty="0" smtClean="0"/>
              <a:t>, macrófagos y otras estirpes celulares juega un papel muy importante en la patogenia de la EPOC.</a:t>
            </a:r>
          </a:p>
          <a:p>
            <a:pPr eaLnBrk="1" hangingPunct="1">
              <a:spcBef>
                <a:spcPct val="0"/>
              </a:spcBef>
            </a:pPr>
            <a:r>
              <a:rPr lang="es-ES" dirty="0" smtClean="0"/>
              <a:t> Se han descrito niveles elevados de H2O2 en el aire exhalado de pacientes con EPOC, especialmente durante las exacerbaciones de la enfermedad  y descenso de la capacidad antioxidante del plasma. </a:t>
            </a:r>
          </a:p>
          <a:p>
            <a:pPr eaLnBrk="1" hangingPunct="1">
              <a:spcBef>
                <a:spcPct val="0"/>
              </a:spcBef>
            </a:pPr>
            <a:r>
              <a:rPr lang="es-ES" dirty="0" smtClean="0"/>
              <a:t>Además de causar lesión tisular, el estrés </a:t>
            </a:r>
            <a:r>
              <a:rPr lang="es-ES" dirty="0" err="1" smtClean="0"/>
              <a:t>oxidativo</a:t>
            </a:r>
            <a:r>
              <a:rPr lang="es-ES" dirty="0" smtClean="0"/>
              <a:t> es capaz de activar algunas de las vías de transcripción de señales dependientes de NF-</a:t>
            </a:r>
            <a:r>
              <a:rPr lang="es-ES" dirty="0" err="1" smtClean="0"/>
              <a:t>kB</a:t>
            </a:r>
            <a:r>
              <a:rPr lang="es-ES" dirty="0" smtClean="0"/>
              <a:t> que, a su vez, activan genes que codifican para mediadores de la inflamación, como TNF-a e IL-8 favoreciendo la respuesta inflamatoria.</a:t>
            </a:r>
          </a:p>
          <a:p>
            <a:pPr eaLnBrk="1" hangingPunct="1">
              <a:spcBef>
                <a:spcPct val="0"/>
              </a:spcBef>
            </a:pPr>
            <a:r>
              <a:rPr lang="es-ES" b="1" dirty="0" err="1" smtClean="0"/>
              <a:t>Oxidative</a:t>
            </a:r>
            <a:r>
              <a:rPr lang="es-ES" b="1" dirty="0" smtClean="0"/>
              <a:t> Stress</a:t>
            </a:r>
          </a:p>
          <a:p>
            <a:pPr eaLnBrk="1" hangingPunct="1">
              <a:spcBef>
                <a:spcPct val="0"/>
              </a:spcBef>
            </a:pPr>
            <a:r>
              <a:rPr lang="en-US" dirty="0" smtClean="0"/>
              <a:t>The lungs are continuously exposed to oxidants generated</a:t>
            </a:r>
            <a:r>
              <a:rPr lang="en-US" baseline="0" dirty="0" smtClean="0"/>
              <a:t> </a:t>
            </a:r>
            <a:r>
              <a:rPr lang="en-US" dirty="0" smtClean="0"/>
              <a:t>either endogenously from phagocytes and other cell types</a:t>
            </a:r>
            <a:r>
              <a:rPr lang="en-US" baseline="0" dirty="0" smtClean="0"/>
              <a:t> </a:t>
            </a:r>
            <a:r>
              <a:rPr lang="en-US" dirty="0" smtClean="0"/>
              <a:t>or exogenously from air pollutants or cigarette smoke. In</a:t>
            </a:r>
            <a:r>
              <a:rPr lang="en-US" baseline="0" dirty="0" smtClean="0"/>
              <a:t> </a:t>
            </a:r>
            <a:r>
              <a:rPr lang="en-US" dirty="0" smtClean="0"/>
              <a:t>addition, intracellular oxidants, such as those derived from</a:t>
            </a:r>
            <a:r>
              <a:rPr lang="en-US" baseline="0" dirty="0" smtClean="0"/>
              <a:t> </a:t>
            </a:r>
            <a:r>
              <a:rPr lang="en-US" dirty="0" smtClean="0"/>
              <a:t>mitochondrial electron transport, are involved in many</a:t>
            </a:r>
            <a:r>
              <a:rPr lang="en-US" baseline="0" dirty="0" smtClean="0"/>
              <a:t> </a:t>
            </a:r>
            <a:r>
              <a:rPr lang="en-US" dirty="0" smtClean="0"/>
              <a:t>cellular signaling pathways. Lung cells are protected</a:t>
            </a:r>
            <a:r>
              <a:rPr lang="en-US" baseline="0" dirty="0" smtClean="0"/>
              <a:t> </a:t>
            </a:r>
            <a:r>
              <a:rPr lang="en-US" dirty="0" smtClean="0"/>
              <a:t>against this oxidative challenge by well-developed enzymatic</a:t>
            </a:r>
            <a:r>
              <a:rPr lang="en-US" baseline="0" dirty="0" smtClean="0"/>
              <a:t> </a:t>
            </a:r>
            <a:r>
              <a:rPr lang="en-US" dirty="0" smtClean="0"/>
              <a:t>and </a:t>
            </a:r>
            <a:r>
              <a:rPr lang="en-US" dirty="0" err="1" smtClean="0"/>
              <a:t>nonenzymatic</a:t>
            </a:r>
            <a:r>
              <a:rPr lang="en-US" dirty="0" smtClean="0"/>
              <a:t> systems. When the balance between</a:t>
            </a:r>
          </a:p>
          <a:p>
            <a:pPr eaLnBrk="1" hangingPunct="1">
              <a:spcBef>
                <a:spcPct val="0"/>
              </a:spcBef>
            </a:pPr>
            <a:r>
              <a:rPr lang="en-US" dirty="0" smtClean="0"/>
              <a:t>oxidants and antioxidants shifts in favor of the former—i.e.,</a:t>
            </a:r>
            <a:r>
              <a:rPr lang="en-US" baseline="0" dirty="0" smtClean="0"/>
              <a:t> </a:t>
            </a:r>
            <a:r>
              <a:rPr lang="en-US" dirty="0" smtClean="0"/>
              <a:t>an excess of oxidants and/or a depletion of antioxidants—</a:t>
            </a:r>
            <a:r>
              <a:rPr lang="en-US" baseline="0" dirty="0" smtClean="0"/>
              <a:t> </a:t>
            </a:r>
            <a:r>
              <a:rPr lang="en-US" dirty="0" smtClean="0"/>
              <a:t>oxidative stress occurs. Oxidative stress not only produces</a:t>
            </a:r>
            <a:r>
              <a:rPr lang="en-US" baseline="0" dirty="0" smtClean="0"/>
              <a:t> </a:t>
            </a:r>
            <a:r>
              <a:rPr lang="en-US" dirty="0" smtClean="0"/>
              <a:t>direct injurious effects in the lungs but also activates</a:t>
            </a:r>
            <a:r>
              <a:rPr lang="en-US" baseline="0" dirty="0" smtClean="0"/>
              <a:t> </a:t>
            </a:r>
            <a:r>
              <a:rPr lang="en-US" dirty="0" smtClean="0"/>
              <a:t>molecular mechanisms that initiate lung inflammation.</a:t>
            </a:r>
          </a:p>
          <a:p>
            <a:pPr eaLnBrk="1" hangingPunct="1">
              <a:spcBef>
                <a:spcPct val="0"/>
              </a:spcBef>
            </a:pPr>
            <a:r>
              <a:rPr lang="en-US" dirty="0" smtClean="0"/>
              <a:t>Thus, an imbalance between oxidants and antioxidants is</a:t>
            </a:r>
            <a:r>
              <a:rPr lang="en-US" baseline="0" dirty="0" smtClean="0"/>
              <a:t> </a:t>
            </a:r>
            <a:r>
              <a:rPr lang="en-US" dirty="0" smtClean="0"/>
              <a:t>considered to play a role in the pathogenesis of COPD.</a:t>
            </a:r>
            <a:endParaRPr lang="es-HN" dirty="0" smtClean="0"/>
          </a:p>
          <a:p>
            <a:pPr eaLnBrk="1" hangingPunct="1">
              <a:spcBef>
                <a:spcPct val="0"/>
              </a:spcBef>
            </a:pPr>
            <a:endParaRPr lang="es-ES" dirty="0" smtClean="0"/>
          </a:p>
        </p:txBody>
      </p:sp>
      <p:sp>
        <p:nvSpPr>
          <p:cNvPr id="4710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76B66C-E04F-4A84-95C2-EA27BABB0B6B}" type="slidenum">
              <a:rPr lang="es-ES" smtClean="0"/>
              <a:pPr fontAlgn="base">
                <a:spcBef>
                  <a:spcPct val="0"/>
                </a:spcBef>
                <a:spcAft>
                  <a:spcPct val="0"/>
                </a:spcAft>
                <a:defRPr/>
              </a:pPr>
              <a:t>7</a:t>
            </a:fld>
            <a:endParaRPr 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diagram of oxidant-mediated lung injury in </a:t>
            </a:r>
            <a:r>
              <a:rPr lang="es-ES" dirty="0" err="1" smtClean="0"/>
              <a:t>smokers</a:t>
            </a:r>
            <a:r>
              <a:rPr lang="es-ES" dirty="0" smtClean="0"/>
              <a:t>.</a:t>
            </a:r>
          </a:p>
          <a:p>
            <a:pPr eaLnBrk="1" hangingPunct="1">
              <a:spcBef>
                <a:spcPct val="0"/>
              </a:spcBef>
            </a:pPr>
            <a:r>
              <a:rPr lang="es-ES" dirty="0" smtClean="0">
                <a:latin typeface="Arial Narrow" pitchFamily="34" charset="0"/>
              </a:rPr>
              <a:t>Fumar produce radicales libres y oxidantes </a:t>
            </a:r>
            <a:r>
              <a:rPr lang="es-ES" baseline="0" dirty="0" smtClean="0">
                <a:latin typeface="Arial Narrow" pitchFamily="34" charset="0"/>
              </a:rPr>
              <a:t> </a:t>
            </a:r>
          </a:p>
          <a:p>
            <a:pPr eaLnBrk="1" hangingPunct="1">
              <a:spcBef>
                <a:spcPct val="0"/>
              </a:spcBef>
            </a:pPr>
            <a:r>
              <a:rPr lang="es-AR" b="1" dirty="0" err="1" smtClean="0"/>
              <a:t>Peroxidación</a:t>
            </a:r>
            <a:r>
              <a:rPr lang="es-AR" b="1" dirty="0" smtClean="0"/>
              <a:t> </a:t>
            </a:r>
            <a:r>
              <a:rPr lang="es-AR" b="1" dirty="0" err="1" smtClean="0"/>
              <a:t>Lipídica</a:t>
            </a:r>
            <a:r>
              <a:rPr lang="es-AR" b="1" dirty="0" smtClean="0"/>
              <a:t> produce:  Daño Estructural</a:t>
            </a:r>
          </a:p>
          <a:p>
            <a:pPr eaLnBrk="1" hangingPunct="1">
              <a:spcBef>
                <a:spcPct val="0"/>
              </a:spcBef>
              <a:buFont typeface="Wingdings" pitchFamily="2" charset="2"/>
              <a:buChar char="Ø"/>
            </a:pPr>
            <a:r>
              <a:rPr lang="es-AR" b="1" dirty="0" smtClean="0"/>
              <a:t> Mutaciones</a:t>
            </a:r>
          </a:p>
          <a:p>
            <a:pPr eaLnBrk="1" hangingPunct="1">
              <a:spcBef>
                <a:spcPct val="0"/>
              </a:spcBef>
              <a:buFont typeface="Wingdings" pitchFamily="2" charset="2"/>
              <a:buChar char="Ø"/>
            </a:pPr>
            <a:r>
              <a:rPr lang="es-AR" b="1" dirty="0" smtClean="0"/>
              <a:t>Muerte</a:t>
            </a:r>
          </a:p>
          <a:p>
            <a:pPr eaLnBrk="1" hangingPunct="1">
              <a:spcBef>
                <a:spcPct val="0"/>
              </a:spcBef>
              <a:buFont typeface="Wingdings" pitchFamily="2" charset="2"/>
              <a:buChar char="Ø"/>
            </a:pPr>
            <a:r>
              <a:rPr lang="es-AR" b="1" dirty="0" smtClean="0"/>
              <a:t>Apoptosis</a:t>
            </a:r>
          </a:p>
          <a:p>
            <a:pPr eaLnBrk="1" hangingPunct="1">
              <a:spcBef>
                <a:spcPct val="0"/>
              </a:spcBef>
            </a:pPr>
            <a:endParaRPr lang="es-ES" dirty="0" smtClean="0"/>
          </a:p>
        </p:txBody>
      </p:sp>
      <p:sp>
        <p:nvSpPr>
          <p:cNvPr id="4915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680B6A-CEE3-44F1-B3D9-2880D4679FE3}" type="slidenum">
              <a:rPr lang="es-ES" smtClean="0"/>
              <a:pPr fontAlgn="base">
                <a:spcBef>
                  <a:spcPct val="0"/>
                </a:spcBef>
                <a:spcAft>
                  <a:spcPct val="0"/>
                </a:spcAft>
                <a:defRPr/>
              </a:pPr>
              <a:t>8</a:t>
            </a:fld>
            <a:endParaRPr 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200" dirty="0" smtClean="0"/>
              <a:t>Esto promueve el </a:t>
            </a:r>
            <a:r>
              <a:rPr lang="es-AR" sz="1200" b="1" dirty="0" smtClean="0"/>
              <a:t>reclutamiento crónico de células inmunes e inflamación, por perpetuación</a:t>
            </a:r>
            <a:r>
              <a:rPr lang="es-AR" sz="1200" b="1" baseline="0" dirty="0" smtClean="0"/>
              <a:t> del consumo</a:t>
            </a:r>
            <a:endParaRPr lang="es-AR" sz="1200" b="1" dirty="0" smtClean="0"/>
          </a:p>
          <a:p>
            <a:endParaRPr lang="es-AR" dirty="0"/>
          </a:p>
        </p:txBody>
      </p:sp>
      <p:sp>
        <p:nvSpPr>
          <p:cNvPr id="4" name="3 Marcador de número de diapositiva"/>
          <p:cNvSpPr>
            <a:spLocks noGrp="1"/>
          </p:cNvSpPr>
          <p:nvPr>
            <p:ph type="sldNum" sz="quarter" idx="10"/>
          </p:nvPr>
        </p:nvSpPr>
        <p:spPr/>
        <p:txBody>
          <a:bodyPr/>
          <a:lstStyle/>
          <a:p>
            <a:fld id="{EA07149E-7451-48FF-84AF-A4F3CCE45759}" type="slidenum">
              <a:rPr lang="es-AR" smtClean="0"/>
              <a:pPr/>
              <a:t>9</a:t>
            </a:fld>
            <a:endParaRPr lang="es-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813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dirty="0" smtClean="0"/>
              <a:t>La liberación de </a:t>
            </a:r>
            <a:r>
              <a:rPr lang="es-ES" dirty="0" err="1" smtClean="0"/>
              <a:t>citoquinas</a:t>
            </a:r>
            <a:r>
              <a:rPr lang="es-ES" dirty="0" smtClean="0"/>
              <a:t> es un mecanismos regulador del proceso inflamatorio. La IL-8 y el TNF-a, liberados tanto por células constitutivas del tejido </a:t>
            </a:r>
            <a:r>
              <a:rPr lang="pt-BR" dirty="0" smtClean="0"/>
              <a:t>agredido (células </a:t>
            </a:r>
            <a:r>
              <a:rPr lang="pt-BR" dirty="0" err="1" smtClean="0"/>
              <a:t>epiteliales</a:t>
            </a:r>
            <a:r>
              <a:rPr lang="pt-BR" dirty="0" smtClean="0"/>
              <a:t>) como por células </a:t>
            </a:r>
            <a:r>
              <a:rPr lang="pt-BR" dirty="0" err="1" smtClean="0"/>
              <a:t>centinelas</a:t>
            </a:r>
            <a:r>
              <a:rPr lang="pt-BR" dirty="0" smtClean="0"/>
              <a:t> (macrófagos </a:t>
            </a:r>
            <a:r>
              <a:rPr lang="pt-BR" dirty="0" err="1" smtClean="0"/>
              <a:t>tisulares</a:t>
            </a:r>
            <a:r>
              <a:rPr lang="pt-BR" dirty="0" smtClean="0"/>
              <a:t>) , </a:t>
            </a:r>
            <a:r>
              <a:rPr lang="es-ES" dirty="0" smtClean="0"/>
              <a:t>juegan un papel fundamental en la respuesta inflamatoria de la EPOC. La IL-8 es una </a:t>
            </a:r>
            <a:r>
              <a:rPr lang="es-ES" dirty="0" err="1" smtClean="0"/>
              <a:t>quimioquina</a:t>
            </a:r>
            <a:r>
              <a:rPr lang="es-ES" dirty="0" smtClean="0"/>
              <a:t> que estimula el reclutamiento de otras células inflamatorias (</a:t>
            </a:r>
            <a:r>
              <a:rPr lang="es-ES" dirty="0" err="1" smtClean="0"/>
              <a:t>neutrófilos</a:t>
            </a:r>
            <a:r>
              <a:rPr lang="es-ES" dirty="0" smtClean="0"/>
              <a:t>). Está producida por células epiteliales, macrófagos, </a:t>
            </a:r>
            <a:r>
              <a:rPr lang="es-ES" dirty="0" err="1" smtClean="0"/>
              <a:t>neutrófilos</a:t>
            </a:r>
            <a:r>
              <a:rPr lang="es-ES" dirty="0" smtClean="0"/>
              <a:t> y linfocitos. </a:t>
            </a:r>
          </a:p>
          <a:p>
            <a:pPr eaLnBrk="1" hangingPunct="1">
              <a:spcBef>
                <a:spcPct val="0"/>
              </a:spcBef>
            </a:pPr>
            <a:r>
              <a:rPr lang="es-ES" dirty="0" smtClean="0"/>
              <a:t>En la EPOC existe una respuesta Th1 o </a:t>
            </a:r>
            <a:r>
              <a:rPr lang="es-ES" dirty="0" err="1" smtClean="0"/>
              <a:t>citotóxica</a:t>
            </a:r>
            <a:r>
              <a:rPr lang="es-ES" dirty="0" smtClean="0"/>
              <a:t> en la que los mecanismos efectores son llevados a cabo por linfocitos T CD8+. Se ha determinado que los linfocitos T CD8+ están aumentados en vías aéreas centrales, periféricas  y parénquima pulmonar de los pacientes con EPOC. Además existe una correlación entre el número de linfocitos CD8+ y el grado de limitación al flujo aéreo que presentan estos pacientes. </a:t>
            </a:r>
          </a:p>
        </p:txBody>
      </p:sp>
      <p:sp>
        <p:nvSpPr>
          <p:cNvPr id="4506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6031E4-AD82-407E-A5F3-7709ACAAF3E8}" type="slidenum">
              <a:rPr lang="es-ES" smtClean="0"/>
              <a:pPr fontAlgn="base">
                <a:spcBef>
                  <a:spcPct val="0"/>
                </a:spcBef>
                <a:spcAft>
                  <a:spcPct val="0"/>
                </a:spcAft>
                <a:defRPr/>
              </a:pPr>
              <a:t>10</a:t>
            </a:fld>
            <a:endParaRPr 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Molecular processes that drive cigarette smoke (CS)-induced epithelial cell fate of the lung. CS exposure induces inflammation, DNA damage ( </a:t>
            </a:r>
            <a:r>
              <a:rPr lang="en-US" sz="1200" kern="1200" baseline="0" dirty="0" err="1" smtClean="0">
                <a:solidFill>
                  <a:schemeClr val="tx1"/>
                </a:solidFill>
                <a:latin typeface="+mn-lt"/>
                <a:ea typeface="+mn-ea"/>
                <a:cs typeface="+mn-cs"/>
              </a:rPr>
              <a:t>incluye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oxidacion</a:t>
            </a:r>
            <a:r>
              <a:rPr lang="en-US" sz="1200" kern="1200" baseline="0" dirty="0" smtClean="0">
                <a:solidFill>
                  <a:schemeClr val="tx1"/>
                </a:solidFill>
                <a:latin typeface="+mn-lt"/>
                <a:ea typeface="+mn-ea"/>
                <a:cs typeface="+mn-cs"/>
              </a:rPr>
              <a:t>  y </a:t>
            </a:r>
            <a:r>
              <a:rPr lang="en-US" sz="1200" kern="1200" baseline="0" dirty="0" err="1" smtClean="0">
                <a:solidFill>
                  <a:schemeClr val="tx1"/>
                </a:solidFill>
                <a:latin typeface="+mn-lt"/>
                <a:ea typeface="+mn-ea"/>
                <a:cs typeface="+mn-cs"/>
              </a:rPr>
              <a:t>metilacion</a:t>
            </a:r>
            <a:r>
              <a:rPr lang="en-US" sz="1200" kern="1200" baseline="0" dirty="0" smtClean="0">
                <a:solidFill>
                  <a:schemeClr val="tx1"/>
                </a:solidFill>
                <a:latin typeface="+mn-lt"/>
                <a:ea typeface="+mn-ea"/>
                <a:cs typeface="+mn-cs"/>
              </a:rPr>
              <a:t> del AND, </a:t>
            </a:r>
            <a:r>
              <a:rPr lang="en-US" sz="1200" kern="1200" baseline="0" dirty="0" err="1" smtClean="0">
                <a:solidFill>
                  <a:schemeClr val="tx1"/>
                </a:solidFill>
                <a:latin typeface="+mn-lt"/>
                <a:ea typeface="+mn-ea"/>
                <a:cs typeface="+mn-cs"/>
              </a:rPr>
              <a:t>inestabilidad</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microsatelite</a:t>
            </a:r>
            <a:r>
              <a:rPr lang="en-US" sz="1200" kern="1200" baseline="0" dirty="0" smtClean="0">
                <a:solidFill>
                  <a:schemeClr val="tx1"/>
                </a:solidFill>
                <a:latin typeface="+mn-lt"/>
                <a:ea typeface="+mn-ea"/>
                <a:cs typeface="+mn-cs"/>
              </a:rPr>
              <a:t> del ADN,  </a:t>
            </a:r>
            <a:r>
              <a:rPr lang="en-US" sz="1200" kern="1200" baseline="0" dirty="0" err="1" smtClean="0">
                <a:solidFill>
                  <a:schemeClr val="tx1"/>
                </a:solidFill>
                <a:latin typeface="+mn-lt"/>
                <a:ea typeface="+mn-ea"/>
                <a:cs typeface="+mn-cs"/>
              </a:rPr>
              <a:t>perdida</a:t>
            </a:r>
            <a:r>
              <a:rPr lang="en-US" sz="1200" kern="1200" baseline="0" dirty="0" smtClean="0">
                <a:solidFill>
                  <a:schemeClr val="tx1"/>
                </a:solidFill>
                <a:latin typeface="+mn-lt"/>
                <a:ea typeface="+mn-ea"/>
                <a:cs typeface="+mn-cs"/>
              </a:rPr>
              <a:t> de la </a:t>
            </a:r>
            <a:r>
              <a:rPr lang="en-US" sz="1200" kern="1200" baseline="0" dirty="0" err="1" smtClean="0">
                <a:solidFill>
                  <a:schemeClr val="tx1"/>
                </a:solidFill>
                <a:latin typeface="+mn-lt"/>
                <a:ea typeface="+mn-ea"/>
                <a:cs typeface="+mn-cs"/>
              </a:rPr>
              <a:t>heterozigosidad</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ruptura</a:t>
            </a:r>
            <a:r>
              <a:rPr lang="en-US" sz="1200" kern="1200" baseline="0" dirty="0" smtClean="0">
                <a:solidFill>
                  <a:schemeClr val="tx1"/>
                </a:solidFill>
                <a:latin typeface="+mn-lt"/>
                <a:ea typeface="+mn-ea"/>
                <a:cs typeface="+mn-cs"/>
              </a:rPr>
              <a:t> de la </a:t>
            </a:r>
            <a:r>
              <a:rPr lang="en-US" sz="1200" kern="1200" baseline="0" dirty="0" err="1" smtClean="0">
                <a:solidFill>
                  <a:schemeClr val="tx1"/>
                </a:solidFill>
                <a:latin typeface="+mn-lt"/>
                <a:ea typeface="+mn-ea"/>
                <a:cs typeface="+mn-cs"/>
              </a:rPr>
              <a:t>cadena</a:t>
            </a:r>
            <a:r>
              <a:rPr lang="en-US" sz="1200" kern="1200" baseline="0" dirty="0" smtClean="0">
                <a:solidFill>
                  <a:schemeClr val="tx1"/>
                </a:solidFill>
                <a:latin typeface="+mn-lt"/>
                <a:ea typeface="+mn-ea"/>
                <a:cs typeface="+mn-cs"/>
              </a:rPr>
              <a:t> de AND) el </a:t>
            </a:r>
            <a:r>
              <a:rPr lang="en-US" sz="1200" kern="1200" baseline="0" dirty="0" err="1" smtClean="0">
                <a:solidFill>
                  <a:schemeClr val="tx1"/>
                </a:solidFill>
                <a:latin typeface="+mn-lt"/>
                <a:ea typeface="+mn-ea"/>
                <a:cs typeface="+mn-cs"/>
              </a:rPr>
              <a:t>daño</a:t>
            </a:r>
            <a:r>
              <a:rPr lang="en-US" sz="1200" kern="1200" baseline="0" dirty="0" smtClean="0">
                <a:solidFill>
                  <a:schemeClr val="tx1"/>
                </a:solidFill>
                <a:latin typeface="+mn-lt"/>
                <a:ea typeface="+mn-ea"/>
                <a:cs typeface="+mn-cs"/>
              </a:rPr>
              <a:t> al AND </a:t>
            </a:r>
            <a:r>
              <a:rPr lang="en-US" sz="1200" kern="1200" baseline="0" dirty="0" err="1" smtClean="0">
                <a:solidFill>
                  <a:schemeClr val="tx1"/>
                </a:solidFill>
                <a:latin typeface="+mn-lt"/>
                <a:ea typeface="+mn-ea"/>
                <a:cs typeface="+mn-cs"/>
              </a:rPr>
              <a:t>es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por</a:t>
            </a:r>
            <a:r>
              <a:rPr lang="en-US" sz="1200" kern="1200" baseline="0" dirty="0" smtClean="0">
                <a:solidFill>
                  <a:schemeClr val="tx1"/>
                </a:solidFill>
                <a:latin typeface="+mn-lt"/>
                <a:ea typeface="+mn-ea"/>
                <a:cs typeface="+mn-cs"/>
              </a:rPr>
              <a:t> los ROS y RNS –reactive nitrogen species-, and </a:t>
            </a:r>
            <a:r>
              <a:rPr lang="en-US" sz="1200" kern="1200" baseline="0" dirty="0" err="1" smtClean="0">
                <a:solidFill>
                  <a:schemeClr val="tx1"/>
                </a:solidFill>
                <a:latin typeface="+mn-lt"/>
                <a:ea typeface="+mn-ea"/>
                <a:cs typeface="+mn-cs"/>
              </a:rPr>
              <a:t>autophagy</a:t>
            </a:r>
            <a:r>
              <a:rPr lang="en-US" sz="1200" kern="1200" baseline="0" dirty="0" smtClean="0">
                <a:solidFill>
                  <a:schemeClr val="tx1"/>
                </a:solidFill>
                <a:latin typeface="+mn-lt"/>
                <a:ea typeface="+mn-ea"/>
                <a:cs typeface="+mn-cs"/>
              </a:rPr>
              <a:t> that cause lung epithelial cells to undergo cell death, cellular senescence, and/or transformation.</a:t>
            </a:r>
            <a:endParaRPr lang="es-AR" dirty="0"/>
          </a:p>
        </p:txBody>
      </p:sp>
      <p:sp>
        <p:nvSpPr>
          <p:cNvPr id="4" name="3 Marcador de número de diapositiva"/>
          <p:cNvSpPr>
            <a:spLocks noGrp="1"/>
          </p:cNvSpPr>
          <p:nvPr>
            <p:ph type="sldNum" sz="quarter" idx="10"/>
          </p:nvPr>
        </p:nvSpPr>
        <p:spPr/>
        <p:txBody>
          <a:bodyPr/>
          <a:lstStyle/>
          <a:p>
            <a:fld id="{EA07149E-7451-48FF-84AF-A4F3CCE45759}" type="slidenum">
              <a:rPr lang="es-AR" smtClean="0"/>
              <a:pPr/>
              <a:t>11</a:t>
            </a:fld>
            <a:endParaRPr lang="es-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sz="1200" b="1" kern="1200" baseline="0" dirty="0" smtClean="0">
                <a:solidFill>
                  <a:schemeClr val="tx1"/>
                </a:solidFill>
                <a:latin typeface="+mn-lt"/>
                <a:ea typeface="+mn-ea"/>
                <a:cs typeface="+mn-cs"/>
              </a:rPr>
              <a:t>Estrés </a:t>
            </a:r>
            <a:r>
              <a:rPr lang="es-AR" sz="1200" b="1" kern="1200" baseline="0" dirty="0" err="1" smtClean="0">
                <a:solidFill>
                  <a:schemeClr val="tx1"/>
                </a:solidFill>
                <a:latin typeface="+mn-lt"/>
                <a:ea typeface="+mn-ea"/>
                <a:cs typeface="+mn-cs"/>
              </a:rPr>
              <a:t>oxidativo</a:t>
            </a:r>
            <a:r>
              <a:rPr lang="es-AR" sz="1200" b="1" kern="1200" baseline="0" dirty="0" smtClean="0">
                <a:solidFill>
                  <a:schemeClr val="tx1"/>
                </a:solidFill>
                <a:latin typeface="+mn-lt"/>
                <a:ea typeface="+mn-ea"/>
                <a:cs typeface="+mn-cs"/>
              </a:rPr>
              <a:t> y sus efectos. Los radicales libres oxidantes están presentes en el humo del tabaco y también son producidos por las células de la respuesta inmunitaria. Si su carga desborda los sistemas de </a:t>
            </a:r>
            <a:r>
              <a:rPr lang="es-AR" sz="1200" b="1" kern="1200" baseline="0" dirty="0" err="1" smtClean="0">
                <a:solidFill>
                  <a:schemeClr val="tx1"/>
                </a:solidFill>
                <a:latin typeface="+mn-lt"/>
                <a:ea typeface="+mn-ea"/>
                <a:cs typeface="+mn-cs"/>
              </a:rPr>
              <a:t>destoxificación</a:t>
            </a:r>
            <a:r>
              <a:rPr lang="es-AR" sz="1200" b="1" kern="1200" baseline="0" dirty="0" smtClean="0">
                <a:solidFill>
                  <a:schemeClr val="tx1"/>
                </a:solidFill>
                <a:latin typeface="+mn-lt"/>
                <a:ea typeface="+mn-ea"/>
                <a:cs typeface="+mn-cs"/>
              </a:rPr>
              <a:t> antioxidante, se produce estrés </a:t>
            </a:r>
            <a:r>
              <a:rPr lang="es-AR" sz="1200" b="1" kern="1200" baseline="0" dirty="0" err="1" smtClean="0">
                <a:solidFill>
                  <a:schemeClr val="tx1"/>
                </a:solidFill>
                <a:latin typeface="+mn-lt"/>
                <a:ea typeface="+mn-ea"/>
                <a:cs typeface="+mn-cs"/>
              </a:rPr>
              <a:t>oxidativo</a:t>
            </a:r>
            <a:r>
              <a:rPr lang="es-AR" sz="1200" b="1" kern="1200" baseline="0" dirty="0" smtClean="0">
                <a:solidFill>
                  <a:schemeClr val="tx1"/>
                </a:solidFill>
                <a:latin typeface="+mn-lt"/>
                <a:ea typeface="+mn-ea"/>
                <a:cs typeface="+mn-cs"/>
              </a:rPr>
              <a:t>, que produce daño directo en las células estructurales, altera la producción de </a:t>
            </a:r>
            <a:r>
              <a:rPr lang="es-AR" sz="1200" b="1" kern="1200" baseline="0" dirty="0" err="1" smtClean="0">
                <a:solidFill>
                  <a:schemeClr val="tx1"/>
                </a:solidFill>
                <a:latin typeface="+mn-lt"/>
                <a:ea typeface="+mn-ea"/>
                <a:cs typeface="+mn-cs"/>
              </a:rPr>
              <a:t>citocinas</a:t>
            </a:r>
            <a:r>
              <a:rPr lang="es-AR" sz="1200" b="1" kern="1200" baseline="0" dirty="0" smtClean="0">
                <a:solidFill>
                  <a:schemeClr val="tx1"/>
                </a:solidFill>
                <a:latin typeface="+mn-lt"/>
                <a:ea typeface="+mn-ea"/>
                <a:cs typeface="+mn-cs"/>
              </a:rPr>
              <a:t> y proteasas por </a:t>
            </a:r>
            <a:r>
              <a:rPr lang="es-AR" sz="1200" b="1" kern="1200" baseline="0" dirty="0" err="1" smtClean="0">
                <a:solidFill>
                  <a:schemeClr val="tx1"/>
                </a:solidFill>
                <a:latin typeface="+mn-lt"/>
                <a:ea typeface="+mn-ea"/>
                <a:cs typeface="+mn-cs"/>
              </a:rPr>
              <a:t>neutrófilos</a:t>
            </a:r>
            <a:r>
              <a:rPr lang="es-AR" sz="1200" b="1" kern="1200" baseline="0" dirty="0" smtClean="0">
                <a:solidFill>
                  <a:schemeClr val="tx1"/>
                </a:solidFill>
                <a:latin typeface="+mn-lt"/>
                <a:ea typeface="+mn-ea"/>
                <a:cs typeface="+mn-cs"/>
              </a:rPr>
              <a:t> y macrófagos, e inhibe los sistemas </a:t>
            </a:r>
            <a:r>
              <a:rPr lang="es-AR" sz="1200" b="1" kern="1200" baseline="0" dirty="0" err="1" smtClean="0">
                <a:solidFill>
                  <a:schemeClr val="tx1"/>
                </a:solidFill>
                <a:latin typeface="+mn-lt"/>
                <a:ea typeface="+mn-ea"/>
                <a:cs typeface="+mn-cs"/>
              </a:rPr>
              <a:t>antiproteasa</a:t>
            </a:r>
            <a:r>
              <a:rPr lang="es-AR" sz="1200" b="1" kern="1200" baseline="0" dirty="0" smtClean="0">
                <a:solidFill>
                  <a:schemeClr val="tx1"/>
                </a:solidFill>
                <a:latin typeface="+mn-lt"/>
                <a:ea typeface="+mn-ea"/>
                <a:cs typeface="+mn-cs"/>
              </a:rPr>
              <a:t>. También afecta a la acción de las </a:t>
            </a:r>
            <a:r>
              <a:rPr lang="es-AR" sz="1200" b="1" kern="1200" baseline="0" dirty="0" err="1" smtClean="0">
                <a:solidFill>
                  <a:schemeClr val="tx1"/>
                </a:solidFill>
                <a:latin typeface="+mn-lt"/>
                <a:ea typeface="+mn-ea"/>
                <a:cs typeface="+mn-cs"/>
              </a:rPr>
              <a:t>deacetilasas</a:t>
            </a:r>
            <a:r>
              <a:rPr lang="es-AR" sz="1200" b="1" kern="1200" baseline="0" dirty="0" smtClean="0">
                <a:solidFill>
                  <a:schemeClr val="tx1"/>
                </a:solidFill>
                <a:latin typeface="+mn-lt"/>
                <a:ea typeface="+mn-ea"/>
                <a:cs typeface="+mn-cs"/>
              </a:rPr>
              <a:t> (HDAC) y </a:t>
            </a:r>
            <a:r>
              <a:rPr lang="es-AR" sz="1200" b="1" kern="1200" baseline="0" dirty="0" err="1" smtClean="0">
                <a:solidFill>
                  <a:schemeClr val="tx1"/>
                </a:solidFill>
                <a:latin typeface="+mn-lt"/>
                <a:ea typeface="+mn-ea"/>
                <a:cs typeface="+mn-cs"/>
              </a:rPr>
              <a:t>acetilasas</a:t>
            </a:r>
            <a:r>
              <a:rPr lang="es-AR" sz="1200" b="1" kern="1200" baseline="0" dirty="0" smtClean="0">
                <a:solidFill>
                  <a:schemeClr val="tx1"/>
                </a:solidFill>
                <a:latin typeface="+mn-lt"/>
                <a:ea typeface="+mn-ea"/>
                <a:cs typeface="+mn-cs"/>
              </a:rPr>
              <a:t> (HAT) de las histonas, parte de la maquinaria de remodelación de la cromatina, bloqueando las HDAC y favoreciendo la acetilación y la configuración desarrollada de la cromatina. Esta configuración facilita el acoplamiento al ADN de factores reguladores de la maquinaria </a:t>
            </a:r>
            <a:r>
              <a:rPr lang="es-AR" sz="1200" b="1" kern="1200" baseline="0" dirty="0" err="1" smtClean="0">
                <a:solidFill>
                  <a:schemeClr val="tx1"/>
                </a:solidFill>
                <a:latin typeface="+mn-lt"/>
                <a:ea typeface="+mn-ea"/>
                <a:cs typeface="+mn-cs"/>
              </a:rPr>
              <a:t>transcripcional</a:t>
            </a:r>
            <a:r>
              <a:rPr lang="es-AR" sz="1200" b="1" kern="1200" baseline="0" dirty="0" smtClean="0">
                <a:solidFill>
                  <a:schemeClr val="tx1"/>
                </a:solidFill>
                <a:latin typeface="+mn-lt"/>
                <a:ea typeface="+mn-ea"/>
                <a:cs typeface="+mn-cs"/>
              </a:rPr>
              <a:t> e induce la expresión de genes </a:t>
            </a:r>
            <a:r>
              <a:rPr lang="es-AR" sz="1200" b="1" kern="1200" baseline="0" dirty="0" err="1" smtClean="0">
                <a:solidFill>
                  <a:schemeClr val="tx1"/>
                </a:solidFill>
                <a:latin typeface="+mn-lt"/>
                <a:ea typeface="+mn-ea"/>
                <a:cs typeface="+mn-cs"/>
              </a:rPr>
              <a:t>proinflamatorios</a:t>
            </a:r>
            <a:r>
              <a:rPr lang="es-AR" sz="1200" b="1" kern="1200" baseline="0" dirty="0" smtClean="0">
                <a:solidFill>
                  <a:schemeClr val="tx1"/>
                </a:solidFill>
                <a:latin typeface="+mn-lt"/>
                <a:ea typeface="+mn-ea"/>
                <a:cs typeface="+mn-cs"/>
              </a:rPr>
              <a:t>. Asimismo, bloquea la acción terapéutica de los corticoides, uno de cuyos mecanismos es el reclutamiento de HDAC al núcleo celular.</a:t>
            </a:r>
          </a:p>
          <a:p>
            <a:r>
              <a:rPr lang="es-AR" dirty="0" err="1" smtClean="0"/>
              <a:t>Inflammatory</a:t>
            </a:r>
            <a:r>
              <a:rPr lang="es-AR" dirty="0" smtClean="0"/>
              <a:t> </a:t>
            </a:r>
            <a:r>
              <a:rPr lang="es-AR" dirty="0" err="1" smtClean="0"/>
              <a:t>mediators</a:t>
            </a:r>
            <a:endParaRPr lang="es-AR" dirty="0" smtClean="0"/>
          </a:p>
          <a:p>
            <a:r>
              <a:rPr lang="en-US" dirty="0" smtClean="0"/>
              <a:t>the effects of ACS on inflammatory mediators and generally have found increased activity and recruitment of </a:t>
            </a:r>
            <a:r>
              <a:rPr lang="en-US" dirty="0" err="1" smtClean="0"/>
              <a:t>neutrophils</a:t>
            </a:r>
            <a:r>
              <a:rPr lang="en-US" dirty="0" smtClean="0"/>
              <a:t> and macrophages. In BALF, </a:t>
            </a:r>
            <a:r>
              <a:rPr lang="en-US" dirty="0" err="1" smtClean="0"/>
              <a:t>elastase</a:t>
            </a:r>
            <a:r>
              <a:rPr lang="en-US" dirty="0" smtClean="0"/>
              <a:t> activity increased and </a:t>
            </a:r>
            <a:r>
              <a:rPr lang="en-US" dirty="0" err="1" smtClean="0"/>
              <a:t>leukotriene</a:t>
            </a:r>
            <a:r>
              <a:rPr lang="en-US" dirty="0" smtClean="0"/>
              <a:t> B4 (LTB4) release from alveolar macrophages (AMs) decreased 1 hour </a:t>
            </a:r>
            <a:r>
              <a:rPr lang="es-AR" dirty="0" err="1" smtClean="0"/>
              <a:t>after</a:t>
            </a:r>
            <a:r>
              <a:rPr lang="es-AR" dirty="0" smtClean="0"/>
              <a:t> smoking.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plasma, </a:t>
            </a:r>
            <a:r>
              <a:rPr lang="en-US" dirty="0" err="1" smtClean="0"/>
              <a:t>neutrophil</a:t>
            </a:r>
            <a:r>
              <a:rPr lang="en-US" dirty="0" smtClean="0"/>
              <a:t> </a:t>
            </a:r>
            <a:r>
              <a:rPr lang="en-US" dirty="0" err="1" smtClean="0"/>
              <a:t>elastase</a:t>
            </a:r>
            <a:r>
              <a:rPr lang="en-US" dirty="0" smtClean="0"/>
              <a:t> (NE) was increased immediately 14 and 1 hour after ACS (fig 1). </a:t>
            </a:r>
            <a:r>
              <a:rPr lang="en-US" dirty="0" err="1" smtClean="0"/>
              <a:t>Leukotrienes</a:t>
            </a:r>
            <a:r>
              <a:rPr lang="en-US" dirty="0" smtClean="0"/>
              <a:t> B4, D4 (LTD4), and E4 (LTE4) increased in peripheral blood immediately and 20 minutes after ACS, and their levels were positively correlated to C3a and C5a concentrations. LTE4 in urine increased twofold after smoking six cigarettes (</a:t>
            </a:r>
            <a:r>
              <a:rPr lang="es-AR" sz="1200" dirty="0" smtClean="0"/>
              <a:t>van der </a:t>
            </a:r>
            <a:r>
              <a:rPr lang="es-AR" sz="1200" dirty="0" err="1" smtClean="0"/>
              <a:t>Vaart</a:t>
            </a:r>
            <a:r>
              <a:rPr lang="es-AR" sz="1200" dirty="0" smtClean="0"/>
              <a:t>, </a:t>
            </a:r>
            <a:r>
              <a:rPr lang="es-AR" sz="1200" dirty="0" err="1" smtClean="0"/>
              <a:t>Postma</a:t>
            </a:r>
            <a:r>
              <a:rPr lang="es-AR" sz="1200" dirty="0" smtClean="0"/>
              <a:t>, </a:t>
            </a:r>
            <a:r>
              <a:rPr lang="es-AR" sz="1200" dirty="0" err="1" smtClean="0"/>
              <a:t>Timens</a:t>
            </a:r>
            <a:r>
              <a:rPr lang="es-AR" sz="1200" dirty="0" smtClean="0"/>
              <a:t>, et al. </a:t>
            </a:r>
            <a:r>
              <a:rPr lang="en-US" sz="1200" dirty="0" smtClean="0"/>
              <a:t>Acute effects of cigarette smoke on inflammation and </a:t>
            </a:r>
            <a:r>
              <a:rPr lang="es-AR" sz="1200" dirty="0" err="1" smtClean="0"/>
              <a:t>oxidative</a:t>
            </a:r>
            <a:r>
              <a:rPr lang="es-AR" sz="1200" dirty="0" smtClean="0"/>
              <a:t> stress: a </a:t>
            </a:r>
            <a:r>
              <a:rPr lang="es-AR" sz="1200" dirty="0" err="1" smtClean="0"/>
              <a:t>review</a:t>
            </a:r>
            <a:r>
              <a:rPr lang="es-AR" sz="1200" dirty="0" smtClean="0"/>
              <a:t>. </a:t>
            </a:r>
            <a:r>
              <a:rPr lang="es-AR" sz="1200" dirty="0" err="1" smtClean="0"/>
              <a:t>Thorax</a:t>
            </a:r>
            <a:r>
              <a:rPr lang="es-AR" sz="1200" dirty="0" smtClean="0"/>
              <a:t> 2004;59:713–721. </a:t>
            </a:r>
            <a:r>
              <a:rPr lang="es-AR" sz="1200" dirty="0" err="1" smtClean="0"/>
              <a:t>doi</a:t>
            </a:r>
            <a:r>
              <a:rPr lang="es-AR" sz="1200" dirty="0" smtClean="0"/>
              <a:t>: 10.1136)</a:t>
            </a:r>
          </a:p>
          <a:p>
            <a:endParaRPr lang="es-AR" dirty="0" smtClean="0"/>
          </a:p>
          <a:p>
            <a:endParaRPr lang="es-AR" dirty="0"/>
          </a:p>
        </p:txBody>
      </p:sp>
      <p:sp>
        <p:nvSpPr>
          <p:cNvPr id="4" name="3 Marcador de número de diapositiva"/>
          <p:cNvSpPr>
            <a:spLocks noGrp="1"/>
          </p:cNvSpPr>
          <p:nvPr>
            <p:ph type="sldNum" sz="quarter" idx="10"/>
          </p:nvPr>
        </p:nvSpPr>
        <p:spPr/>
        <p:txBody>
          <a:bodyPr/>
          <a:lstStyle/>
          <a:p>
            <a:fld id="{EA07149E-7451-48FF-84AF-A4F3CCE45759}" type="slidenum">
              <a:rPr lang="es-AR" smtClean="0"/>
              <a:pPr/>
              <a:t>12</a:t>
            </a:fld>
            <a:endParaRPr lang="es-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374650"/>
            <a:ext cx="2057400" cy="5751513"/>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374650"/>
            <a:ext cx="6019800" cy="575151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s-ES" smtClean="0"/>
              <a:t>Haga clic para modificar el estilo de título del patrón</a:t>
            </a:r>
            <a:endParaRPr kumimoji="0" lang="en-US"/>
          </a:p>
        </p:txBody>
      </p:sp>
      <p:sp>
        <p:nvSpPr>
          <p:cNvPr id="20" name="19 Subtítulo"/>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9" name="18 Marcador de fecha"/>
          <p:cNvSpPr>
            <a:spLocks noGrp="1"/>
          </p:cNvSpPr>
          <p:nvPr>
            <p:ph type="dt" sz="half" idx="10"/>
          </p:nvPr>
        </p:nvSpPr>
        <p:spPr/>
        <p:txBody>
          <a:bodyPr/>
          <a:lstStyle>
            <a:extLst/>
          </a:lstStyle>
          <a:p>
            <a:fld id="{9AD0B821-E16D-46E2-9A4E-BC63B59F0730}" type="datetimeFigureOut">
              <a:rPr lang="es-AR" smtClean="0"/>
              <a:pPr/>
              <a:t>18/11/2015</a:t>
            </a:fld>
            <a:endParaRPr lang="es-AR"/>
          </a:p>
        </p:txBody>
      </p:sp>
      <p:sp>
        <p:nvSpPr>
          <p:cNvPr id="8" name="7 Marcador de pie de página"/>
          <p:cNvSpPr>
            <a:spLocks noGrp="1"/>
          </p:cNvSpPr>
          <p:nvPr>
            <p:ph type="ftr" sz="quarter" idx="11"/>
          </p:nvPr>
        </p:nvSpPr>
        <p:spPr/>
        <p:txBody>
          <a:bodyPr/>
          <a:lstStyle>
            <a:extLst/>
          </a:lstStyle>
          <a:p>
            <a:r>
              <a:rPr lang="es-AR" smtClean="0"/>
              <a:t>Dra. Nahabedian Susana</a:t>
            </a:r>
          </a:p>
          <a:p>
            <a:endParaRPr lang="es-AR" dirty="0"/>
          </a:p>
        </p:txBody>
      </p:sp>
      <p:sp>
        <p:nvSpPr>
          <p:cNvPr id="11" name="10 Marcador de número de diapositiva"/>
          <p:cNvSpPr>
            <a:spLocks noGrp="1"/>
          </p:cNvSpPr>
          <p:nvPr>
            <p:ph type="sldNum" sz="quarter" idx="12"/>
          </p:nvPr>
        </p:nvSpPr>
        <p:spPr/>
        <p:txBody>
          <a:bodyPr/>
          <a:lstStyle>
            <a:extLst/>
          </a:lstStyle>
          <a:p>
            <a:fld id="{D6C1D479-A749-476D-9A94-2589DD985DAF}" type="slidenum">
              <a:rPr lang="es-AR" smtClean="0"/>
              <a:pPr/>
              <a:t>‹Nº›</a:t>
            </a:fld>
            <a:endParaRPr lang="es-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502920" y="530352"/>
            <a:ext cx="8183880" cy="4187952"/>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9AD0B821-E16D-46E2-9A4E-BC63B59F0730}" type="datetimeFigureOut">
              <a:rPr lang="es-AR" smtClean="0"/>
              <a:pPr/>
              <a:t>18/11/2015</a:t>
            </a:fld>
            <a:endParaRPr lang="es-AR"/>
          </a:p>
        </p:txBody>
      </p:sp>
      <p:sp>
        <p:nvSpPr>
          <p:cNvPr id="5" name="4 Marcador de pie de página"/>
          <p:cNvSpPr>
            <a:spLocks noGrp="1"/>
          </p:cNvSpPr>
          <p:nvPr>
            <p:ph type="ftr" sz="quarter" idx="11"/>
          </p:nvPr>
        </p:nvSpPr>
        <p:spPr/>
        <p:txBody>
          <a:bodyPr/>
          <a:lstStyle>
            <a:extLst/>
          </a:lstStyle>
          <a:p>
            <a:endParaRPr lang="es-AR"/>
          </a:p>
        </p:txBody>
      </p:sp>
      <p:sp>
        <p:nvSpPr>
          <p:cNvPr id="6" name="5 Marcador de número de diapositiva"/>
          <p:cNvSpPr>
            <a:spLocks noGrp="1"/>
          </p:cNvSpPr>
          <p:nvPr>
            <p:ph type="sldNum" sz="quarter" idx="12"/>
          </p:nvPr>
        </p:nvSpPr>
        <p:spPr/>
        <p:txBody>
          <a:bodyPr/>
          <a:lstStyle>
            <a:extLst/>
          </a:lstStyle>
          <a:p>
            <a:fld id="{D6C1D479-A749-476D-9A94-2589DD985DAF}" type="slidenum">
              <a:rPr lang="es-AR" smtClean="0"/>
              <a:pPr/>
              <a:t>‹Nº›</a:t>
            </a:fld>
            <a:endParaRPr lang="es-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9AD0B821-E16D-46E2-9A4E-BC63B59F0730}" type="datetimeFigureOut">
              <a:rPr lang="es-AR" smtClean="0"/>
              <a:pPr/>
              <a:t>18/11/2015</a:t>
            </a:fld>
            <a:endParaRPr lang="es-AR"/>
          </a:p>
        </p:txBody>
      </p:sp>
      <p:sp>
        <p:nvSpPr>
          <p:cNvPr id="5" name="4 Marcador de pie de página"/>
          <p:cNvSpPr>
            <a:spLocks noGrp="1"/>
          </p:cNvSpPr>
          <p:nvPr>
            <p:ph type="ftr" sz="quarter" idx="11"/>
          </p:nvPr>
        </p:nvSpPr>
        <p:spPr/>
        <p:txBody>
          <a:bodyPr/>
          <a:lstStyle>
            <a:extLst/>
          </a:lstStyle>
          <a:p>
            <a:endParaRPr lang="es-AR"/>
          </a:p>
        </p:txBody>
      </p:sp>
      <p:sp>
        <p:nvSpPr>
          <p:cNvPr id="6" name="5 Marcador de número de diapositiva"/>
          <p:cNvSpPr>
            <a:spLocks noGrp="1"/>
          </p:cNvSpPr>
          <p:nvPr>
            <p:ph type="sldNum" sz="quarter" idx="12"/>
          </p:nvPr>
        </p:nvSpPr>
        <p:spPr/>
        <p:txBody>
          <a:bodyPr/>
          <a:lstStyle>
            <a:extLst/>
          </a:lstStyle>
          <a:p>
            <a:fld id="{D6C1D479-A749-476D-9A94-2589DD985DAF}" type="slidenum">
              <a:rPr lang="es-AR" smtClean="0"/>
              <a:pPr/>
              <a:t>‹Nº›</a:t>
            </a:fld>
            <a:endParaRPr lang="es-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9AD0B821-E16D-46E2-9A4E-BC63B59F0730}" type="datetimeFigureOut">
              <a:rPr lang="es-AR" smtClean="0"/>
              <a:pPr/>
              <a:t>18/11/2015</a:t>
            </a:fld>
            <a:endParaRPr lang="es-AR"/>
          </a:p>
        </p:txBody>
      </p:sp>
      <p:sp>
        <p:nvSpPr>
          <p:cNvPr id="6" name="5 Marcador de pie de página"/>
          <p:cNvSpPr>
            <a:spLocks noGrp="1"/>
          </p:cNvSpPr>
          <p:nvPr>
            <p:ph type="ftr" sz="quarter" idx="11"/>
          </p:nvPr>
        </p:nvSpPr>
        <p:spPr/>
        <p:txBody>
          <a:bodyPr/>
          <a:lstStyle>
            <a:extLst/>
          </a:lstStyle>
          <a:p>
            <a:endParaRPr lang="es-AR"/>
          </a:p>
        </p:txBody>
      </p:sp>
      <p:sp>
        <p:nvSpPr>
          <p:cNvPr id="7" name="6 Marcador de número de diapositiva"/>
          <p:cNvSpPr>
            <a:spLocks noGrp="1"/>
          </p:cNvSpPr>
          <p:nvPr>
            <p:ph type="sldNum" sz="quarter" idx="12"/>
          </p:nvPr>
        </p:nvSpPr>
        <p:spPr/>
        <p:txBody>
          <a:bodyPr/>
          <a:lstStyle>
            <a:extLst/>
          </a:lstStyle>
          <a:p>
            <a:fld id="{D6C1D479-A749-476D-9A94-2589DD985DAF}" type="slidenum">
              <a:rPr lang="es-AR" smtClean="0"/>
              <a:pPr/>
              <a:t>‹Nº›</a:t>
            </a:fld>
            <a:endParaRPr lang="es-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nchor="b"/>
          <a:lstStyle>
            <a:lvl1pPr>
              <a:defRPr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9AD0B821-E16D-46E2-9A4E-BC63B59F0730}" type="datetimeFigureOut">
              <a:rPr lang="es-AR" smtClean="0"/>
              <a:pPr/>
              <a:t>18/11/2015</a:t>
            </a:fld>
            <a:endParaRPr lang="es-AR"/>
          </a:p>
        </p:txBody>
      </p:sp>
      <p:sp>
        <p:nvSpPr>
          <p:cNvPr id="8" name="7 Marcador de pie de página"/>
          <p:cNvSpPr>
            <a:spLocks noGrp="1"/>
          </p:cNvSpPr>
          <p:nvPr>
            <p:ph type="ftr" sz="quarter" idx="11"/>
          </p:nvPr>
        </p:nvSpPr>
        <p:spPr/>
        <p:txBody>
          <a:bodyPr/>
          <a:lstStyle>
            <a:extLst/>
          </a:lstStyle>
          <a:p>
            <a:endParaRPr lang="es-AR"/>
          </a:p>
        </p:txBody>
      </p:sp>
      <p:sp>
        <p:nvSpPr>
          <p:cNvPr id="9" name="8 Marcador de número de diapositiva"/>
          <p:cNvSpPr>
            <a:spLocks noGrp="1"/>
          </p:cNvSpPr>
          <p:nvPr>
            <p:ph type="sldNum" sz="quarter" idx="12"/>
          </p:nvPr>
        </p:nvSpPr>
        <p:spPr/>
        <p:txBody>
          <a:bodyPr/>
          <a:lstStyle>
            <a:extLst/>
          </a:lstStyle>
          <a:p>
            <a:fld id="{D6C1D479-A749-476D-9A94-2589DD985DAF}" type="slidenum">
              <a:rPr lang="es-AR" smtClean="0"/>
              <a:pPr/>
              <a:t>‹Nº›</a:t>
            </a:fld>
            <a:endParaRPr lang="es-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9AD0B821-E16D-46E2-9A4E-BC63B59F0730}" type="datetimeFigureOut">
              <a:rPr lang="es-AR" smtClean="0"/>
              <a:pPr/>
              <a:t>18/11/2015</a:t>
            </a:fld>
            <a:endParaRPr lang="es-AR"/>
          </a:p>
        </p:txBody>
      </p:sp>
      <p:sp>
        <p:nvSpPr>
          <p:cNvPr id="4" name="3 Marcador de pie de página"/>
          <p:cNvSpPr>
            <a:spLocks noGrp="1"/>
          </p:cNvSpPr>
          <p:nvPr>
            <p:ph type="ftr" sz="quarter" idx="11"/>
          </p:nvPr>
        </p:nvSpPr>
        <p:spPr/>
        <p:txBody>
          <a:bodyPr/>
          <a:lstStyle>
            <a:extLst/>
          </a:lstStyle>
          <a:p>
            <a:endParaRPr lang="es-AR"/>
          </a:p>
        </p:txBody>
      </p:sp>
      <p:sp>
        <p:nvSpPr>
          <p:cNvPr id="5" name="4 Marcador de número de diapositiva"/>
          <p:cNvSpPr>
            <a:spLocks noGrp="1"/>
          </p:cNvSpPr>
          <p:nvPr>
            <p:ph type="sldNum" sz="quarter" idx="12"/>
          </p:nvPr>
        </p:nvSpPr>
        <p:spPr/>
        <p:txBody>
          <a:bodyPr/>
          <a:lstStyle>
            <a:extLst/>
          </a:lstStyle>
          <a:p>
            <a:fld id="{D6C1D479-A749-476D-9A94-2589DD985DAF}" type="slidenum">
              <a:rPr lang="es-AR" smtClean="0"/>
              <a:pPr/>
              <a:t>‹Nº›</a:t>
            </a:fld>
            <a:endParaRPr lang="es-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9AD0B821-E16D-46E2-9A4E-BC63B59F0730}" type="datetimeFigureOut">
              <a:rPr lang="es-AR" smtClean="0"/>
              <a:pPr/>
              <a:t>18/11/2015</a:t>
            </a:fld>
            <a:endParaRPr lang="es-AR"/>
          </a:p>
        </p:txBody>
      </p:sp>
      <p:sp>
        <p:nvSpPr>
          <p:cNvPr id="3" name="2 Marcador de pie de página"/>
          <p:cNvSpPr>
            <a:spLocks noGrp="1"/>
          </p:cNvSpPr>
          <p:nvPr>
            <p:ph type="ftr" sz="quarter" idx="11"/>
          </p:nvPr>
        </p:nvSpPr>
        <p:spPr/>
        <p:txBody>
          <a:bodyPr/>
          <a:lstStyle>
            <a:extLst/>
          </a:lstStyle>
          <a:p>
            <a:endParaRPr lang="es-AR"/>
          </a:p>
        </p:txBody>
      </p:sp>
      <p:sp>
        <p:nvSpPr>
          <p:cNvPr id="4" name="3 Marcador de número de diapositiva"/>
          <p:cNvSpPr>
            <a:spLocks noGrp="1"/>
          </p:cNvSpPr>
          <p:nvPr>
            <p:ph type="sldNum" sz="quarter" idx="12"/>
          </p:nvPr>
        </p:nvSpPr>
        <p:spPr/>
        <p:txBody>
          <a:bodyPr/>
          <a:lstStyle>
            <a:extLst/>
          </a:lstStyle>
          <a:p>
            <a:fld id="{D6C1D479-A749-476D-9A94-2589DD985DAF}" type="slidenum">
              <a:rPr lang="es-AR" smtClean="0"/>
              <a:pPr/>
              <a:t>‹Nº›</a:t>
            </a:fld>
            <a:endParaRPr lang="es-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9AD0B821-E16D-46E2-9A4E-BC63B59F0730}" type="datetimeFigureOut">
              <a:rPr lang="es-AR" smtClean="0"/>
              <a:pPr/>
              <a:t>18/11/2015</a:t>
            </a:fld>
            <a:endParaRPr lang="es-AR"/>
          </a:p>
        </p:txBody>
      </p:sp>
      <p:sp>
        <p:nvSpPr>
          <p:cNvPr id="6" name="5 Marcador de pie de página"/>
          <p:cNvSpPr>
            <a:spLocks noGrp="1"/>
          </p:cNvSpPr>
          <p:nvPr>
            <p:ph type="ftr" sz="quarter" idx="11"/>
          </p:nvPr>
        </p:nvSpPr>
        <p:spPr/>
        <p:txBody>
          <a:bodyPr/>
          <a:lstStyle>
            <a:extLst/>
          </a:lstStyle>
          <a:p>
            <a:endParaRPr lang="es-AR"/>
          </a:p>
        </p:txBody>
      </p:sp>
      <p:sp>
        <p:nvSpPr>
          <p:cNvPr id="7" name="6 Marcador de número de diapositiva"/>
          <p:cNvSpPr>
            <a:spLocks noGrp="1"/>
          </p:cNvSpPr>
          <p:nvPr>
            <p:ph type="sldNum" sz="quarter" idx="12"/>
          </p:nvPr>
        </p:nvSpPr>
        <p:spPr/>
        <p:txBody>
          <a:bodyPr/>
          <a:lstStyle>
            <a:extLst/>
          </a:lstStyle>
          <a:p>
            <a:fld id="{D6C1D479-A749-476D-9A94-2589DD985DAF}" type="slidenum">
              <a:rPr lang="es-AR" smtClean="0"/>
              <a:pPr/>
              <a:t>‹Nº›</a:t>
            </a:fld>
            <a:endParaRPr lang="es-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dondear rectángulo de esquina sencilla"/>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9AD0B821-E16D-46E2-9A4E-BC63B59F0730}" type="datetimeFigureOut">
              <a:rPr lang="es-AR" smtClean="0"/>
              <a:pPr/>
              <a:t>18/11/2015</a:t>
            </a:fld>
            <a:endParaRPr lang="es-AR"/>
          </a:p>
        </p:txBody>
      </p:sp>
      <p:sp>
        <p:nvSpPr>
          <p:cNvPr id="6" name="5 Marcador de pie de página"/>
          <p:cNvSpPr>
            <a:spLocks noGrp="1"/>
          </p:cNvSpPr>
          <p:nvPr>
            <p:ph type="ftr" sz="quarter" idx="11"/>
          </p:nvPr>
        </p:nvSpPr>
        <p:spPr/>
        <p:txBody>
          <a:bodyPr/>
          <a:lstStyle>
            <a:extLst/>
          </a:lstStyle>
          <a:p>
            <a:endParaRPr lang="es-AR"/>
          </a:p>
        </p:txBody>
      </p:sp>
      <p:sp>
        <p:nvSpPr>
          <p:cNvPr id="7" name="6 Marcador de número de diapositiva"/>
          <p:cNvSpPr>
            <a:spLocks noGrp="1"/>
          </p:cNvSpPr>
          <p:nvPr>
            <p:ph type="sldNum" sz="quarter" idx="12"/>
          </p:nvPr>
        </p:nvSpPr>
        <p:spPr/>
        <p:txBody>
          <a:bodyPr/>
          <a:lstStyle>
            <a:extLst/>
          </a:lstStyle>
          <a:p>
            <a:fld id="{D6C1D479-A749-476D-9A94-2589DD985DAF}" type="slidenum">
              <a:rPr lang="es-AR" smtClean="0"/>
              <a:pPr/>
              <a:t>‹Nº›</a:t>
            </a:fld>
            <a:endParaRPr lang="es-AR"/>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smtClean="0"/>
              <a:t>Haga clic en el icono para agregar una imagen</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02920" y="530352"/>
            <a:ext cx="8183880" cy="4187952"/>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9AD0B821-E16D-46E2-9A4E-BC63B59F0730}" type="datetimeFigureOut">
              <a:rPr lang="es-AR" smtClean="0"/>
              <a:pPr/>
              <a:t>18/11/2015</a:t>
            </a:fld>
            <a:endParaRPr lang="es-AR"/>
          </a:p>
        </p:txBody>
      </p:sp>
      <p:sp>
        <p:nvSpPr>
          <p:cNvPr id="5" name="4 Marcador de pie de página"/>
          <p:cNvSpPr>
            <a:spLocks noGrp="1"/>
          </p:cNvSpPr>
          <p:nvPr>
            <p:ph type="ftr" sz="quarter" idx="11"/>
          </p:nvPr>
        </p:nvSpPr>
        <p:spPr/>
        <p:txBody>
          <a:bodyPr/>
          <a:lstStyle>
            <a:extLst/>
          </a:lstStyle>
          <a:p>
            <a:endParaRPr lang="es-AR"/>
          </a:p>
        </p:txBody>
      </p:sp>
      <p:sp>
        <p:nvSpPr>
          <p:cNvPr id="6" name="5 Marcador de número de diapositiva"/>
          <p:cNvSpPr>
            <a:spLocks noGrp="1"/>
          </p:cNvSpPr>
          <p:nvPr>
            <p:ph type="sldNum" sz="quarter" idx="12"/>
          </p:nvPr>
        </p:nvSpPr>
        <p:spPr/>
        <p:txBody>
          <a:bodyPr/>
          <a:lstStyle>
            <a:extLst/>
          </a:lstStyle>
          <a:p>
            <a:fld id="{D6C1D479-A749-476D-9A94-2589DD985DAF}" type="slidenum">
              <a:rPr lang="es-AR" smtClean="0"/>
              <a:pPr/>
              <a:t>‹Nº›</a:t>
            </a:fld>
            <a:endParaRPr lang="es-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33400" y="533402"/>
            <a:ext cx="5943600" cy="525780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9AD0B821-E16D-46E2-9A4E-BC63B59F0730}" type="datetimeFigureOut">
              <a:rPr lang="es-AR" smtClean="0"/>
              <a:pPr/>
              <a:t>18/11/2015</a:t>
            </a:fld>
            <a:endParaRPr lang="es-AR"/>
          </a:p>
        </p:txBody>
      </p:sp>
      <p:sp>
        <p:nvSpPr>
          <p:cNvPr id="5" name="4 Marcador de pie de página"/>
          <p:cNvSpPr>
            <a:spLocks noGrp="1"/>
          </p:cNvSpPr>
          <p:nvPr>
            <p:ph type="ftr" sz="quarter" idx="11"/>
          </p:nvPr>
        </p:nvSpPr>
        <p:spPr/>
        <p:txBody>
          <a:bodyPr/>
          <a:lstStyle>
            <a:extLst/>
          </a:lstStyle>
          <a:p>
            <a:endParaRPr lang="es-AR"/>
          </a:p>
        </p:txBody>
      </p:sp>
      <p:sp>
        <p:nvSpPr>
          <p:cNvPr id="6" name="5 Marcador de número de diapositiva"/>
          <p:cNvSpPr>
            <a:spLocks noGrp="1"/>
          </p:cNvSpPr>
          <p:nvPr>
            <p:ph type="sldNum" sz="quarter" idx="12"/>
          </p:nvPr>
        </p:nvSpPr>
        <p:spPr/>
        <p:txBody>
          <a:bodyPr/>
          <a:lstStyle>
            <a:extLst/>
          </a:lstStyle>
          <a:p>
            <a:fld id="{D6C1D479-A749-476D-9A94-2589DD985DAF}" type="slidenum">
              <a:rPr lang="es-AR" smtClean="0"/>
              <a:pPr/>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AR"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724650" y="374650"/>
            <a:ext cx="1581150" cy="5397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Figure 2</a:t>
            </a:r>
          </a:p>
        </p:txBody>
      </p:sp>
      <p:sp>
        <p:nvSpPr>
          <p:cNvPr id="1038" name="Text Box 14"/>
          <p:cNvSpPr txBox="1">
            <a:spLocks noChangeArrowheads="1"/>
          </p:cNvSpPr>
          <p:nvPr userDrawn="1"/>
        </p:nvSpPr>
        <p:spPr bwMode="auto">
          <a:xfrm>
            <a:off x="838200" y="6156325"/>
            <a:ext cx="7467600" cy="381000"/>
          </a:xfrm>
          <a:prstGeom prst="rect">
            <a:avLst/>
          </a:prstGeom>
          <a:noFill/>
          <a:ln w="9525">
            <a:noFill/>
            <a:miter lim="800000"/>
            <a:headEnd/>
            <a:tailEnd/>
          </a:ln>
          <a:effectLst/>
        </p:spPr>
        <p:txBody>
          <a:bodyPr>
            <a:spAutoFit/>
          </a:bodyPr>
          <a:lstStyle/>
          <a:p>
            <a:pPr algn="r" fontAlgn="base">
              <a:spcBef>
                <a:spcPct val="0"/>
              </a:spcBef>
              <a:spcAft>
                <a:spcPct val="0"/>
              </a:spcAft>
              <a:defRPr/>
            </a:pPr>
            <a:r>
              <a:rPr lang="en-US" sz="1000" i="1">
                <a:solidFill>
                  <a:srgbClr val="000000"/>
                </a:solidFill>
                <a:latin typeface="Verdana" pitchFamily="34" charset="0"/>
              </a:rPr>
              <a:t>Mucosal Immunology </a:t>
            </a:r>
            <a:r>
              <a:rPr lang="en-US" sz="1000">
                <a:solidFill>
                  <a:srgbClr val="000000"/>
                </a:solidFill>
                <a:latin typeface="Verdana" pitchFamily="34" charset="0"/>
              </a:rPr>
              <a:t>(2009) </a:t>
            </a:r>
            <a:r>
              <a:rPr lang="en-US" sz="1000" b="1">
                <a:solidFill>
                  <a:srgbClr val="000000"/>
                </a:solidFill>
                <a:latin typeface="Verdana" pitchFamily="34" charset="0"/>
              </a:rPr>
              <a:t>2,</a:t>
            </a:r>
            <a:r>
              <a:rPr lang="en-US" sz="1000">
                <a:solidFill>
                  <a:srgbClr val="000000"/>
                </a:solidFill>
                <a:latin typeface="Verdana" pitchFamily="34" charset="0"/>
              </a:rPr>
              <a:t> 206-219.</a:t>
            </a:r>
            <a:endParaRPr lang="en-US" sz="1000" i="1">
              <a:solidFill>
                <a:srgbClr val="000000"/>
              </a:solidFill>
              <a:latin typeface="Verdana" pitchFamily="34" charset="0"/>
            </a:endParaRPr>
          </a:p>
          <a:p>
            <a:pPr algn="r" fontAlgn="base">
              <a:spcBef>
                <a:spcPct val="0"/>
              </a:spcBef>
              <a:spcAft>
                <a:spcPct val="0"/>
              </a:spcAft>
              <a:defRPr/>
            </a:pPr>
            <a:r>
              <a:rPr lang="en-US" sz="900">
                <a:solidFill>
                  <a:srgbClr val="000000"/>
                </a:solidFill>
                <a:latin typeface="Verdana" pitchFamily="34" charset="0"/>
              </a:rPr>
              <a:t>10.1038/mi.2009.7</a:t>
            </a:r>
          </a:p>
        </p:txBody>
      </p:sp>
      <p:sp>
        <p:nvSpPr>
          <p:cNvPr id="1048" name="Line 24"/>
          <p:cNvSpPr>
            <a:spLocks noChangeShapeType="1"/>
          </p:cNvSpPr>
          <p:nvPr userDrawn="1"/>
        </p:nvSpPr>
        <p:spPr bwMode="auto">
          <a:xfrm flipV="1">
            <a:off x="5715000" y="381000"/>
            <a:ext cx="0" cy="533400"/>
          </a:xfrm>
          <a:prstGeom prst="line">
            <a:avLst/>
          </a:prstGeom>
          <a:noFill/>
          <a:ln w="12700">
            <a:solidFill>
              <a:schemeClr val="tx1"/>
            </a:solidFill>
            <a:round/>
            <a:headEnd/>
            <a:tailEnd/>
          </a:ln>
          <a:effectLst/>
        </p:spPr>
        <p:txBody>
          <a:bodyPr wrap="none" anchor="ctr"/>
          <a:lstStyle/>
          <a:p>
            <a:pPr eaLnBrk="0" fontAlgn="base" hangingPunct="0">
              <a:spcBef>
                <a:spcPct val="0"/>
              </a:spcBef>
              <a:spcAft>
                <a:spcPct val="0"/>
              </a:spcAft>
              <a:defRPr/>
            </a:pPr>
            <a:endParaRPr lang="es-AR" sz="2400">
              <a:solidFill>
                <a:srgbClr val="000000"/>
              </a:solidFill>
            </a:endParaRPr>
          </a:p>
        </p:txBody>
      </p:sp>
      <p:sp>
        <p:nvSpPr>
          <p:cNvPr id="1050" name="Line 26"/>
          <p:cNvSpPr>
            <a:spLocks noChangeShapeType="1"/>
          </p:cNvSpPr>
          <p:nvPr userDrawn="1"/>
        </p:nvSpPr>
        <p:spPr bwMode="auto">
          <a:xfrm>
            <a:off x="990600" y="914400"/>
            <a:ext cx="7239000" cy="0"/>
          </a:xfrm>
          <a:prstGeom prst="line">
            <a:avLst/>
          </a:prstGeom>
          <a:noFill/>
          <a:ln w="12700">
            <a:solidFill>
              <a:schemeClr val="tx1"/>
            </a:solidFill>
            <a:round/>
            <a:headEnd/>
            <a:tailEnd/>
          </a:ln>
          <a:effectLst/>
        </p:spPr>
        <p:txBody>
          <a:bodyPr wrap="none" anchor="ctr"/>
          <a:lstStyle/>
          <a:p>
            <a:pPr eaLnBrk="0" fontAlgn="base" hangingPunct="0">
              <a:spcBef>
                <a:spcPct val="0"/>
              </a:spcBef>
              <a:spcAft>
                <a:spcPct val="0"/>
              </a:spcAft>
              <a:defRPr/>
            </a:pPr>
            <a:endParaRPr lang="es-AR" sz="2400">
              <a:solidFill>
                <a:srgbClr val="000000"/>
              </a:solidFill>
            </a:endParaRPr>
          </a:p>
        </p:txBody>
      </p:sp>
      <p:pic>
        <p:nvPicPr>
          <p:cNvPr id="1030" name="Picture 38"/>
          <p:cNvPicPr>
            <a:picLocks noChangeAspect="1" noChangeArrowheads="1"/>
          </p:cNvPicPr>
          <p:nvPr userDrawn="1"/>
        </p:nvPicPr>
        <p:blipFill>
          <a:blip r:embed="rId12" cstate="print"/>
          <a:srcRect/>
          <a:stretch>
            <a:fillRect/>
          </a:stretch>
        </p:blipFill>
        <p:spPr bwMode="auto">
          <a:xfrm>
            <a:off x="1219200" y="304800"/>
            <a:ext cx="4114800" cy="609600"/>
          </a:xfrm>
          <a:prstGeom prst="rect">
            <a:avLst/>
          </a:prstGeom>
          <a:noFill/>
          <a:ln w="9525">
            <a:noFill/>
            <a:miter lim="800000"/>
            <a:headEnd/>
            <a:tailEnd/>
          </a:ln>
        </p:spPr>
      </p:pic>
      <p:pic>
        <p:nvPicPr>
          <p:cNvPr id="1031" name="Picture 70" descr="mi20097f2"/>
          <p:cNvPicPr>
            <a:picLocks noChangeAspect="1" noChangeArrowheads="1"/>
          </p:cNvPicPr>
          <p:nvPr userDrawn="1"/>
        </p:nvPicPr>
        <p:blipFill>
          <a:blip r:embed="rId13" cstate="print"/>
          <a:srcRect/>
          <a:stretch>
            <a:fillRect/>
          </a:stretch>
        </p:blipFill>
        <p:spPr bwMode="auto">
          <a:xfrm>
            <a:off x="1066800" y="1295400"/>
            <a:ext cx="7086600" cy="4648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Lst>
  <p:txStyles>
    <p:titleStyle>
      <a:lvl1pPr algn="r" rtl="0" eaLnBrk="0" fontAlgn="base" hangingPunct="0">
        <a:spcBef>
          <a:spcPct val="0"/>
        </a:spcBef>
        <a:spcAft>
          <a:spcPct val="0"/>
        </a:spcAft>
        <a:defRPr sz="1100">
          <a:solidFill>
            <a:schemeClr val="tx1"/>
          </a:solidFill>
          <a:latin typeface="+mj-lt"/>
          <a:ea typeface="+mj-ea"/>
          <a:cs typeface="+mj-cs"/>
        </a:defRPr>
      </a:lvl1pPr>
      <a:lvl2pPr algn="r" rtl="0" eaLnBrk="0" fontAlgn="base" hangingPunct="0">
        <a:spcBef>
          <a:spcPct val="0"/>
        </a:spcBef>
        <a:spcAft>
          <a:spcPct val="0"/>
        </a:spcAft>
        <a:defRPr sz="1100">
          <a:solidFill>
            <a:schemeClr val="tx1"/>
          </a:solidFill>
          <a:latin typeface="Verdana" pitchFamily="34" charset="0"/>
        </a:defRPr>
      </a:lvl2pPr>
      <a:lvl3pPr algn="r" rtl="0" eaLnBrk="0" fontAlgn="base" hangingPunct="0">
        <a:spcBef>
          <a:spcPct val="0"/>
        </a:spcBef>
        <a:spcAft>
          <a:spcPct val="0"/>
        </a:spcAft>
        <a:defRPr sz="1100">
          <a:solidFill>
            <a:schemeClr val="tx1"/>
          </a:solidFill>
          <a:latin typeface="Verdana" pitchFamily="34" charset="0"/>
        </a:defRPr>
      </a:lvl3pPr>
      <a:lvl4pPr algn="r" rtl="0" eaLnBrk="0" fontAlgn="base" hangingPunct="0">
        <a:spcBef>
          <a:spcPct val="0"/>
        </a:spcBef>
        <a:spcAft>
          <a:spcPct val="0"/>
        </a:spcAft>
        <a:defRPr sz="1100">
          <a:solidFill>
            <a:schemeClr val="tx1"/>
          </a:solidFill>
          <a:latin typeface="Verdana" pitchFamily="34" charset="0"/>
        </a:defRPr>
      </a:lvl4pPr>
      <a:lvl5pPr algn="r" rtl="0" eaLnBrk="0" fontAlgn="base" hangingPunct="0">
        <a:spcBef>
          <a:spcPct val="0"/>
        </a:spcBef>
        <a:spcAft>
          <a:spcPct val="0"/>
        </a:spcAft>
        <a:defRPr sz="1100">
          <a:solidFill>
            <a:schemeClr val="tx1"/>
          </a:solidFill>
          <a:latin typeface="Verdana" pitchFamily="34" charset="0"/>
        </a:defRPr>
      </a:lvl5pPr>
      <a:lvl6pPr marL="457200" algn="r" rtl="0" fontAlgn="base">
        <a:spcBef>
          <a:spcPct val="0"/>
        </a:spcBef>
        <a:spcAft>
          <a:spcPct val="0"/>
        </a:spcAft>
        <a:defRPr sz="1100">
          <a:solidFill>
            <a:schemeClr val="tx1"/>
          </a:solidFill>
          <a:latin typeface="Verdana" pitchFamily="34" charset="0"/>
        </a:defRPr>
      </a:lvl6pPr>
      <a:lvl7pPr marL="914400" algn="r" rtl="0" fontAlgn="base">
        <a:spcBef>
          <a:spcPct val="0"/>
        </a:spcBef>
        <a:spcAft>
          <a:spcPct val="0"/>
        </a:spcAft>
        <a:defRPr sz="1100">
          <a:solidFill>
            <a:schemeClr val="tx1"/>
          </a:solidFill>
          <a:latin typeface="Verdana" pitchFamily="34" charset="0"/>
        </a:defRPr>
      </a:lvl7pPr>
      <a:lvl8pPr marL="1371600" algn="r" rtl="0" fontAlgn="base">
        <a:spcBef>
          <a:spcPct val="0"/>
        </a:spcBef>
        <a:spcAft>
          <a:spcPct val="0"/>
        </a:spcAft>
        <a:defRPr sz="1100">
          <a:solidFill>
            <a:schemeClr val="tx1"/>
          </a:solidFill>
          <a:latin typeface="Verdana" pitchFamily="34" charset="0"/>
        </a:defRPr>
      </a:lvl8pPr>
      <a:lvl9pPr marL="1828800" algn="r" rtl="0" fontAlgn="base">
        <a:spcBef>
          <a:spcPct val="0"/>
        </a:spcBef>
        <a:spcAft>
          <a:spcPct val="0"/>
        </a:spcAft>
        <a:defRPr sz="1100">
          <a:solidFill>
            <a:schemeClr val="tx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Marcador de título"/>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s-ES" smtClean="0"/>
              <a:t>Haga clic para modificar el estilo de título del patrón</a:t>
            </a:r>
            <a:endParaRPr kumimoji="0" lang="en-US"/>
          </a:p>
        </p:txBody>
      </p:sp>
      <p:sp>
        <p:nvSpPr>
          <p:cNvPr id="4" name="3 Marcador de texto"/>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5" name="24 Marcador de fecha"/>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AD0B821-E16D-46E2-9A4E-BC63B59F0730}" type="datetimeFigureOut">
              <a:rPr lang="es-AR" smtClean="0"/>
              <a:pPr/>
              <a:t>18/11/2015</a:t>
            </a:fld>
            <a:endParaRPr lang="es-AR"/>
          </a:p>
        </p:txBody>
      </p:sp>
      <p:sp>
        <p:nvSpPr>
          <p:cNvPr id="18" name="17 Marcador de pie de página"/>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r>
              <a:rPr lang="es-AR" smtClean="0"/>
              <a:t>Dra. Nahabedian Susana</a:t>
            </a:r>
            <a:endParaRPr lang="es-AR" dirty="0"/>
          </a:p>
        </p:txBody>
      </p:sp>
      <p:sp>
        <p:nvSpPr>
          <p:cNvPr id="5" name="4 Marcador de número de diapositiva"/>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6C1D479-A749-476D-9A94-2589DD985DAF}" type="slidenum">
              <a:rPr lang="es-AR" smtClean="0"/>
              <a:pPr/>
              <a:t>‹Nº›</a:t>
            </a:fld>
            <a:endParaRPr lang="es-AR"/>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0.gif"/></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hyperlink" Target="http://www.nature.com/nri/journal/v9/n5/full/nri2530.htm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com.ar/url?sa=i&amp;rct=j&amp;q=&amp;esrc=s&amp;source=images&amp;cd=&amp;cad=rja&amp;uact=8&amp;ved=0CAcQjRxqFQoTCLr24Ynl88YCFQMWkgodneUAKA&amp;url=http://www.taringa.net/posts/salud-bienestar/7569333/Cigarro-electronico.html&amp;ei=YDKyVbrGPIOsyASdy4PAAg&amp;bvm=bv.98476267,d.cGU&amp;psig=AFQjCNHGA-n5rVKY5jdweAXsSWfLlkxTLQ&amp;ust=1437828058179726" TargetMode="External"/><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ar/url?sa=i&amp;rct=j&amp;q=&amp;esrc=s&amp;source=images&amp;cd=&amp;cad=rja&amp;uact=8&amp;ved=0CAcQjRw&amp;url=http://noticias.uach.cl/principal.php?pag=noticia-externo&amp;cod=42816&amp;ei=YPySVYj9EcbvgwTrlIeACg&amp;bvm=bv.96783405,d.eXY&amp;psig=AFQjCNHijbThbkXU1V03jX4h24XfsX382w&amp;ust=1435782539330528" TargetMode="External"/><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ar/url?sa=i&amp;rct=j&amp;q=&amp;esrc=s&amp;source=images&amp;cd=&amp;cad=rja&amp;uact=8&amp;ved=0CAcQjRw&amp;url=http://lapatriaenlinea.com/?nota=85369&amp;ei=syyTVZ-bKYehgwS_zJiwBw&amp;bvm=bv.96952980,d.eXY&amp;psig=AFQjCNE3kNpliljcFsJXtiwr1aVdxpwzsw&amp;ust=1435794987765076"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7.jpeg"/><Relationship Id="rId4" Type="http://schemas.openxmlformats.org/officeDocument/2006/relationships/hyperlink" Target="http://www.google.com.ar/url?sa=i&amp;rct=j&amp;q=&amp;esrc=s&amp;source=images&amp;cd=&amp;cad=rja&amp;uact=8&amp;ved=0CAcQjRw&amp;url=http://ocw.unican.es/ciencias-de-la-salud/fisiologia-humana-2011-g367/material-de-clase/bloque-tematico-3.-fisiologia-del-aparato/tema-1.-estructura-y-funciones-del-aparato/tema-1.-estructura-y-funciones-del-aparato&amp;ei=RhaUVcS9Nciz-AGe3oC4CA&amp;bvm=bv.96952980,d.cWw&amp;psig=AFQjCNFJhMswsGO7wDYHFIVgIYW8vbhgIw&amp;ust=1435854785715425"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9.jpeg"/><Relationship Id="rId4" Type="http://schemas.openxmlformats.org/officeDocument/2006/relationships/hyperlink" Target="http://www.google.com.ar/url?sa=i&amp;rct=j&amp;q=&amp;esrc=s&amp;source=images&amp;cd=&amp;cad=rja&amp;uact=8&amp;ved=0CAcQjRw&amp;url=http://respuestanatural.net/2012/11/26/el-tabaco-i/&amp;ei=viOTVbiwF4HlggSAwZ3QCA&amp;bvm=bv.96952980,d.eXY&amp;psig=AFQjCNHS7PGl9IlUvGV7fCVXjymIrPVPuw&amp;ust=1435792696828967"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ar/url?sa=i&amp;rct=j&amp;q=&amp;esrc=s&amp;source=images&amp;cd=&amp;cad=rja&amp;uact=8&amp;ved=0CAcQjRw&amp;url=http://respuestanatural.net/2012/11/26/el-tabaco-i/&amp;ei=viOTVbiwF4HlggSAwZ3QCA&amp;bvm=bv.96952980,d.eXY&amp;psig=AFQjCNHS7PGl9IlUvGV7fCVXjymIrPVPuw&amp;ust=1435792696828967" TargetMode="External"/><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2484438" y="1628775"/>
            <a:ext cx="6659562" cy="1470025"/>
          </a:xfrm>
        </p:spPr>
        <p:txBody>
          <a:bodyPr/>
          <a:lstStyle/>
          <a:p>
            <a:pPr algn="ctr"/>
            <a:r>
              <a:rPr lang="es-AR" dirty="0" smtClean="0"/>
              <a:t>INMUNIDAD Y TABACO</a:t>
            </a:r>
            <a:endParaRPr lang="es-AR" dirty="0"/>
          </a:p>
        </p:txBody>
      </p:sp>
      <p:sp>
        <p:nvSpPr>
          <p:cNvPr id="3" name="2 Subtítulo"/>
          <p:cNvSpPr>
            <a:spLocks noGrp="1"/>
          </p:cNvSpPr>
          <p:nvPr>
            <p:ph type="subTitle" idx="4294967295"/>
          </p:nvPr>
        </p:nvSpPr>
        <p:spPr>
          <a:xfrm>
            <a:off x="0" y="3716338"/>
            <a:ext cx="4932363" cy="982662"/>
          </a:xfrm>
        </p:spPr>
        <p:txBody>
          <a:bodyPr>
            <a:normAutofit lnSpcReduction="10000"/>
          </a:bodyPr>
          <a:lstStyle/>
          <a:p>
            <a:pPr algn="ctr">
              <a:buNone/>
            </a:pPr>
            <a:r>
              <a:rPr lang="es-AR" dirty="0" smtClean="0">
                <a:solidFill>
                  <a:srgbClr val="00B0F0"/>
                </a:solidFill>
              </a:rPr>
              <a:t>Dra. </a:t>
            </a:r>
            <a:r>
              <a:rPr lang="es-AR" dirty="0" err="1" smtClean="0">
                <a:solidFill>
                  <a:srgbClr val="00B0F0"/>
                </a:solidFill>
              </a:rPr>
              <a:t>Nahabedian</a:t>
            </a:r>
            <a:r>
              <a:rPr lang="es-AR" dirty="0" smtClean="0">
                <a:solidFill>
                  <a:srgbClr val="00B0F0"/>
                </a:solidFill>
              </a:rPr>
              <a:t> Susana</a:t>
            </a:r>
          </a:p>
          <a:p>
            <a:pPr algn="ctr"/>
            <a:r>
              <a:rPr lang="es-AR" dirty="0" smtClean="0">
                <a:solidFill>
                  <a:srgbClr val="00B0F0"/>
                </a:solidFill>
              </a:rPr>
              <a:t>Secretaria UATA</a:t>
            </a:r>
            <a:endParaRPr lang="es-AR" dirty="0">
              <a:solidFill>
                <a:srgbClr val="00B0F0"/>
              </a:solidFill>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0" name="9 Rectángulo"/>
          <p:cNvSpPr>
            <a:spLocks noChangeArrowheads="1"/>
          </p:cNvSpPr>
          <p:nvPr/>
        </p:nvSpPr>
        <p:spPr bwMode="auto">
          <a:xfrm>
            <a:off x="1000125" y="5403850"/>
            <a:ext cx="7143750" cy="954088"/>
          </a:xfrm>
          <a:prstGeom prst="rect">
            <a:avLst/>
          </a:prstGeom>
          <a:noFill/>
          <a:ln w="38100">
            <a:solidFill>
              <a:srgbClr val="7030A0"/>
            </a:solidFill>
            <a:miter lim="800000"/>
            <a:headEnd/>
            <a:tailEnd/>
          </a:ln>
        </p:spPr>
        <p:txBody>
          <a:bodyPr>
            <a:spAutoFit/>
          </a:bodyPr>
          <a:lstStyle/>
          <a:p>
            <a:pPr algn="ctr"/>
            <a:r>
              <a:rPr lang="es-ES" sz="2800">
                <a:latin typeface="Arial Narrow" pitchFamily="34" charset="0"/>
              </a:rPr>
              <a:t>Si este proceso inflamatorio </a:t>
            </a:r>
            <a:r>
              <a:rPr lang="es-ES" sz="2800" b="1">
                <a:latin typeface="Arial Narrow" pitchFamily="34" charset="0"/>
              </a:rPr>
              <a:t>no es controlado </a:t>
            </a:r>
            <a:r>
              <a:rPr lang="es-ES" sz="2800">
                <a:latin typeface="Arial Narrow" pitchFamily="34" charset="0"/>
              </a:rPr>
              <a:t>causa </a:t>
            </a:r>
            <a:r>
              <a:rPr lang="es-ES" sz="2800" b="1">
                <a:latin typeface="Arial Narrow" pitchFamily="34" charset="0"/>
              </a:rPr>
              <a:t>daño tisular</a:t>
            </a:r>
          </a:p>
        </p:txBody>
      </p:sp>
      <p:sp>
        <p:nvSpPr>
          <p:cNvPr id="11" name="10 Cerrar llave"/>
          <p:cNvSpPr/>
          <p:nvPr/>
        </p:nvSpPr>
        <p:spPr>
          <a:xfrm rot="5400000">
            <a:off x="4107656" y="535782"/>
            <a:ext cx="1000125" cy="8643938"/>
          </a:xfrm>
          <a:prstGeom prst="rightBrace">
            <a:avLst>
              <a:gd name="adj1" fmla="val 33402"/>
              <a:gd name="adj2" fmla="val 4983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a:p>
        </p:txBody>
      </p:sp>
      <p:pic>
        <p:nvPicPr>
          <p:cNvPr id="28674" name="Picture 2" descr="http://www.enitaliano.com/wp-content/uploads/2011/10/dreamstime_xs_19940283.jpg"/>
          <p:cNvPicPr>
            <a:picLocks noChangeAspect="1" noChangeArrowheads="1"/>
          </p:cNvPicPr>
          <p:nvPr/>
        </p:nvPicPr>
        <p:blipFill>
          <a:blip r:embed="rId3" cstate="print"/>
          <a:srcRect/>
          <a:stretch>
            <a:fillRect/>
          </a:stretch>
        </p:blipFill>
        <p:spPr bwMode="auto">
          <a:xfrm>
            <a:off x="107504" y="908720"/>
            <a:ext cx="3384376" cy="3491007"/>
          </a:xfrm>
          <a:prstGeom prst="rect">
            <a:avLst/>
          </a:prstGeom>
          <a:noFill/>
        </p:spPr>
      </p:pic>
      <p:grpSp>
        <p:nvGrpSpPr>
          <p:cNvPr id="20" name="19 Grupo"/>
          <p:cNvGrpSpPr/>
          <p:nvPr/>
        </p:nvGrpSpPr>
        <p:grpSpPr>
          <a:xfrm>
            <a:off x="3635897" y="620688"/>
            <a:ext cx="5148063" cy="4062651"/>
            <a:chOff x="3280823" y="620688"/>
            <a:chExt cx="5503136" cy="4214859"/>
          </a:xfrm>
        </p:grpSpPr>
        <p:sp>
          <p:nvSpPr>
            <p:cNvPr id="12" name="11 Rectángulo"/>
            <p:cNvSpPr/>
            <p:nvPr/>
          </p:nvSpPr>
          <p:spPr>
            <a:xfrm>
              <a:off x="6156175" y="620688"/>
              <a:ext cx="2627784" cy="4214859"/>
            </a:xfrm>
            <a:prstGeom prst="rect">
              <a:avLst/>
            </a:prstGeom>
            <a:ln w="28575">
              <a:solidFill>
                <a:schemeClr val="accent6">
                  <a:lumMod val="60000"/>
                  <a:lumOff val="40000"/>
                </a:schemeClr>
              </a:solidFill>
            </a:ln>
          </p:spPr>
          <p:txBody>
            <a:bodyPr wrap="square">
              <a:spAutoFit/>
            </a:bodyPr>
            <a:lstStyle/>
            <a:p>
              <a:pPr algn="ctr" fontAlgn="auto">
                <a:spcBef>
                  <a:spcPts val="0"/>
                </a:spcBef>
                <a:spcAft>
                  <a:spcPts val="0"/>
                </a:spcAft>
                <a:defRPr/>
              </a:pPr>
              <a:endParaRPr lang="pt-BR" sz="1000" b="1" dirty="0">
                <a:latin typeface="+mn-lt"/>
                <a:cs typeface="+mn-cs"/>
              </a:endParaRPr>
            </a:p>
            <a:p>
              <a:pPr algn="ctr" fontAlgn="auto">
                <a:spcBef>
                  <a:spcPts val="0"/>
                </a:spcBef>
                <a:spcAft>
                  <a:spcPts val="0"/>
                </a:spcAft>
                <a:defRPr/>
              </a:pPr>
              <a:r>
                <a:rPr lang="pt-BR" sz="2000" b="1" dirty="0">
                  <a:latin typeface="+mn-lt"/>
                  <a:cs typeface="+mn-cs"/>
                </a:rPr>
                <a:t>CÉLULAS EPITELIALES</a:t>
              </a:r>
            </a:p>
            <a:p>
              <a:pPr algn="ctr" fontAlgn="auto">
                <a:spcBef>
                  <a:spcPts val="0"/>
                </a:spcBef>
                <a:spcAft>
                  <a:spcPts val="0"/>
                </a:spcAft>
                <a:defRPr/>
              </a:pPr>
              <a:endParaRPr lang="pt-BR" sz="2000" b="1" dirty="0">
                <a:latin typeface="+mn-lt"/>
                <a:cs typeface="+mn-cs"/>
              </a:endParaRPr>
            </a:p>
            <a:p>
              <a:pPr algn="ctr" fontAlgn="auto">
                <a:spcBef>
                  <a:spcPts val="0"/>
                </a:spcBef>
                <a:spcAft>
                  <a:spcPts val="0"/>
                </a:spcAft>
                <a:defRPr/>
              </a:pPr>
              <a:endParaRPr lang="es-ES" sz="1100" b="1" dirty="0"/>
            </a:p>
            <a:p>
              <a:pPr algn="ctr" fontAlgn="auto">
                <a:spcBef>
                  <a:spcPts val="0"/>
                </a:spcBef>
                <a:spcAft>
                  <a:spcPts val="0"/>
                </a:spcAft>
                <a:defRPr/>
              </a:pPr>
              <a:r>
                <a:rPr lang="es-ES" sz="2000" b="1" dirty="0" smtClean="0">
                  <a:latin typeface="+mn-lt"/>
                  <a:cs typeface="+mn-cs"/>
                </a:rPr>
                <a:t>   </a:t>
              </a:r>
              <a:r>
                <a:rPr lang="es-ES" sz="2000" b="1" dirty="0">
                  <a:latin typeface="+mn-lt"/>
                  <a:cs typeface="+mn-cs"/>
                </a:rPr>
                <a:t>IL-8 y el TNF-a</a:t>
              </a:r>
            </a:p>
            <a:p>
              <a:pPr algn="ctr" fontAlgn="auto">
                <a:spcBef>
                  <a:spcPts val="0"/>
                </a:spcBef>
                <a:spcAft>
                  <a:spcPts val="0"/>
                </a:spcAft>
                <a:defRPr/>
              </a:pPr>
              <a:endParaRPr lang="es-ES" sz="2000" b="1" dirty="0">
                <a:latin typeface="+mn-lt"/>
                <a:cs typeface="+mn-cs"/>
              </a:endParaRPr>
            </a:p>
            <a:p>
              <a:pPr algn="ctr" fontAlgn="auto">
                <a:spcBef>
                  <a:spcPts val="0"/>
                </a:spcBef>
                <a:spcAft>
                  <a:spcPts val="0"/>
                </a:spcAft>
                <a:defRPr/>
              </a:pPr>
              <a:endParaRPr lang="es-ES" sz="2000" b="1" dirty="0">
                <a:latin typeface="+mn-lt"/>
                <a:cs typeface="+mn-cs"/>
              </a:endParaRPr>
            </a:p>
            <a:p>
              <a:pPr fontAlgn="auto">
                <a:spcBef>
                  <a:spcPts val="0"/>
                </a:spcBef>
                <a:spcAft>
                  <a:spcPts val="0"/>
                </a:spcAft>
                <a:buFont typeface="Arial" pitchFamily="34" charset="0"/>
                <a:buChar char="•"/>
                <a:defRPr/>
              </a:pPr>
              <a:r>
                <a:rPr lang="es-ES" b="1" dirty="0">
                  <a:latin typeface="+mn-lt"/>
                  <a:cs typeface="+mn-cs"/>
                </a:rPr>
                <a:t>estimula el reclutamiento de otras células inflamatorias (neutrófilos) y </a:t>
              </a:r>
              <a:endParaRPr lang="es-ES" b="1" dirty="0" smtClean="0">
                <a:latin typeface="+mn-lt"/>
                <a:cs typeface="+mn-cs"/>
              </a:endParaRPr>
            </a:p>
            <a:p>
              <a:pPr fontAlgn="auto">
                <a:spcBef>
                  <a:spcPts val="0"/>
                </a:spcBef>
                <a:spcAft>
                  <a:spcPts val="0"/>
                </a:spcAft>
                <a:defRPr/>
              </a:pPr>
              <a:endParaRPr lang="es-ES" sz="900" b="1" dirty="0" smtClean="0">
                <a:latin typeface="+mn-lt"/>
                <a:cs typeface="+mn-cs"/>
              </a:endParaRPr>
            </a:p>
            <a:p>
              <a:pPr fontAlgn="auto">
                <a:spcBef>
                  <a:spcPts val="0"/>
                </a:spcBef>
                <a:spcAft>
                  <a:spcPts val="0"/>
                </a:spcAft>
                <a:buFont typeface="Arial" pitchFamily="34" charset="0"/>
                <a:buChar char="•"/>
                <a:defRPr/>
              </a:pPr>
              <a:r>
                <a:rPr lang="es-ES" b="1" dirty="0" smtClean="0">
                  <a:latin typeface="+mn-lt"/>
                  <a:cs typeface="+mn-cs"/>
                </a:rPr>
                <a:t>amplifica </a:t>
              </a:r>
              <a:r>
                <a:rPr lang="es-ES" b="1" dirty="0">
                  <a:latin typeface="+mn-lt"/>
                  <a:cs typeface="+mn-cs"/>
                </a:rPr>
                <a:t>el proceso inflamatorio</a:t>
              </a:r>
              <a:r>
                <a:rPr lang="es-ES" b="1" dirty="0" smtClean="0">
                  <a:latin typeface="+mn-lt"/>
                  <a:cs typeface="+mn-cs"/>
                </a:rPr>
                <a:t>.</a:t>
              </a:r>
              <a:endParaRPr lang="es-ES" b="1" dirty="0">
                <a:latin typeface="+mn-lt"/>
                <a:cs typeface="+mn-cs"/>
              </a:endParaRPr>
            </a:p>
            <a:p>
              <a:pPr algn="ctr" fontAlgn="auto">
                <a:spcBef>
                  <a:spcPts val="0"/>
                </a:spcBef>
                <a:spcAft>
                  <a:spcPts val="0"/>
                </a:spcAft>
                <a:defRPr/>
              </a:pPr>
              <a:endParaRPr lang="es-ES" sz="1100" b="1" dirty="0">
                <a:latin typeface="+mn-lt"/>
                <a:cs typeface="+mn-cs"/>
              </a:endParaRPr>
            </a:p>
          </p:txBody>
        </p:sp>
        <p:sp>
          <p:nvSpPr>
            <p:cNvPr id="13" name="12 Rectángulo"/>
            <p:cNvSpPr/>
            <p:nvPr/>
          </p:nvSpPr>
          <p:spPr>
            <a:xfrm>
              <a:off x="3280823" y="620688"/>
              <a:ext cx="2808312" cy="3935464"/>
            </a:xfrm>
            <a:prstGeom prst="rect">
              <a:avLst/>
            </a:prstGeom>
            <a:ln w="28575">
              <a:solidFill>
                <a:schemeClr val="accent6">
                  <a:lumMod val="40000"/>
                  <a:lumOff val="60000"/>
                </a:schemeClr>
              </a:solidFill>
            </a:ln>
          </p:spPr>
          <p:txBody>
            <a:bodyPr wrap="square">
              <a:spAutoFit/>
            </a:bodyPr>
            <a:lstStyle/>
            <a:p>
              <a:pPr algn="ctr" fontAlgn="auto">
                <a:spcBef>
                  <a:spcPts val="0"/>
                </a:spcBef>
                <a:spcAft>
                  <a:spcPts val="0"/>
                </a:spcAft>
                <a:defRPr/>
              </a:pPr>
              <a:endParaRPr lang="pt-BR" sz="1050" b="1" dirty="0">
                <a:latin typeface="+mn-lt"/>
                <a:cs typeface="+mn-cs"/>
              </a:endParaRPr>
            </a:p>
            <a:p>
              <a:pPr algn="ctr" fontAlgn="auto">
                <a:spcBef>
                  <a:spcPts val="0"/>
                </a:spcBef>
                <a:spcAft>
                  <a:spcPts val="0"/>
                </a:spcAft>
                <a:defRPr/>
              </a:pPr>
              <a:r>
                <a:rPr lang="pt-BR" sz="2000" b="1" dirty="0">
                  <a:latin typeface="+mn-lt"/>
                  <a:cs typeface="+mn-cs"/>
                </a:rPr>
                <a:t>CÉLULAS CENTINELAS</a:t>
              </a:r>
            </a:p>
            <a:p>
              <a:pPr fontAlgn="auto">
                <a:spcBef>
                  <a:spcPts val="0"/>
                </a:spcBef>
                <a:spcAft>
                  <a:spcPts val="0"/>
                </a:spcAft>
                <a:defRPr/>
              </a:pPr>
              <a:endParaRPr lang="pt-BR" sz="1400" b="1" dirty="0">
                <a:latin typeface="+mn-lt"/>
                <a:cs typeface="+mn-cs"/>
              </a:endParaRPr>
            </a:p>
            <a:p>
              <a:pPr algn="ctr" fontAlgn="auto">
                <a:spcBef>
                  <a:spcPts val="0"/>
                </a:spcBef>
                <a:spcAft>
                  <a:spcPts val="0"/>
                </a:spcAft>
                <a:defRPr/>
              </a:pPr>
              <a:endParaRPr lang="pt-BR" sz="1400" b="1" dirty="0"/>
            </a:p>
            <a:p>
              <a:pPr algn="ctr" fontAlgn="auto">
                <a:spcBef>
                  <a:spcPts val="0"/>
                </a:spcBef>
                <a:spcAft>
                  <a:spcPts val="0"/>
                </a:spcAft>
                <a:defRPr/>
              </a:pPr>
              <a:r>
                <a:rPr lang="pt-BR" sz="2000" b="1" dirty="0" smtClean="0">
                  <a:latin typeface="+mn-lt"/>
                  <a:cs typeface="+mn-cs"/>
                </a:rPr>
                <a:t>macrófagos </a:t>
              </a:r>
              <a:r>
                <a:rPr lang="pt-BR" sz="2000" b="1" dirty="0" err="1">
                  <a:latin typeface="+mn-lt"/>
                  <a:cs typeface="+mn-cs"/>
                </a:rPr>
                <a:t>tisulares</a:t>
              </a:r>
              <a:endParaRPr lang="pt-BR" sz="2000" b="1" dirty="0">
                <a:latin typeface="+mn-lt"/>
                <a:cs typeface="+mn-cs"/>
              </a:endParaRPr>
            </a:p>
            <a:p>
              <a:pPr fontAlgn="auto">
                <a:spcBef>
                  <a:spcPts val="0"/>
                </a:spcBef>
                <a:spcAft>
                  <a:spcPts val="0"/>
                </a:spcAft>
                <a:defRPr/>
              </a:pPr>
              <a:endParaRPr lang="pt-BR" sz="2000" b="1" dirty="0"/>
            </a:p>
            <a:p>
              <a:pPr fontAlgn="auto">
                <a:spcBef>
                  <a:spcPts val="0"/>
                </a:spcBef>
                <a:spcAft>
                  <a:spcPts val="0"/>
                </a:spcAft>
                <a:defRPr/>
              </a:pPr>
              <a:endParaRPr lang="pt-BR" sz="1600" b="1" dirty="0">
                <a:latin typeface="+mn-lt"/>
                <a:cs typeface="+mn-cs"/>
              </a:endParaRPr>
            </a:p>
            <a:p>
              <a:pPr fontAlgn="auto">
                <a:spcBef>
                  <a:spcPts val="0"/>
                </a:spcBef>
                <a:spcAft>
                  <a:spcPts val="0"/>
                </a:spcAft>
                <a:buFontTx/>
                <a:buBlip>
                  <a:blip r:embed="rId4"/>
                </a:buBlip>
                <a:defRPr/>
              </a:pPr>
              <a:r>
                <a:rPr lang="es-ES" sz="2000" b="1" dirty="0">
                  <a:latin typeface="+mn-lt"/>
                  <a:cs typeface="+mn-cs"/>
                </a:rPr>
                <a:t> liberación de proteasas</a:t>
              </a:r>
            </a:p>
            <a:p>
              <a:pPr fontAlgn="auto">
                <a:spcBef>
                  <a:spcPts val="0"/>
                </a:spcBef>
                <a:spcAft>
                  <a:spcPts val="0"/>
                </a:spcAft>
                <a:defRPr/>
              </a:pPr>
              <a:endParaRPr lang="es-ES" sz="800" b="1" dirty="0">
                <a:latin typeface="+mn-lt"/>
                <a:cs typeface="+mn-cs"/>
              </a:endParaRPr>
            </a:p>
            <a:p>
              <a:pPr fontAlgn="auto">
                <a:spcBef>
                  <a:spcPts val="0"/>
                </a:spcBef>
                <a:spcAft>
                  <a:spcPts val="0"/>
                </a:spcAft>
                <a:buFontTx/>
                <a:buBlip>
                  <a:blip r:embed="rId4"/>
                </a:buBlip>
                <a:defRPr/>
              </a:pPr>
              <a:r>
                <a:rPr lang="es-ES" sz="2000" b="1" dirty="0">
                  <a:latin typeface="+mn-lt"/>
                  <a:cs typeface="+mn-cs"/>
                </a:rPr>
                <a:t> radicales libres de O</a:t>
              </a:r>
              <a:r>
                <a:rPr lang="es-ES" sz="2000" b="1" baseline="-25000" dirty="0">
                  <a:latin typeface="+mn-lt"/>
                  <a:cs typeface="+mn-cs"/>
                </a:rPr>
                <a:t>2</a:t>
              </a:r>
            </a:p>
            <a:p>
              <a:pPr fontAlgn="auto">
                <a:spcBef>
                  <a:spcPts val="0"/>
                </a:spcBef>
                <a:spcAft>
                  <a:spcPts val="0"/>
                </a:spcAft>
                <a:defRPr/>
              </a:pPr>
              <a:endParaRPr lang="es-ES" sz="800" b="1" dirty="0">
                <a:latin typeface="+mn-lt"/>
                <a:cs typeface="+mn-cs"/>
              </a:endParaRPr>
            </a:p>
            <a:p>
              <a:pPr fontAlgn="auto">
                <a:spcBef>
                  <a:spcPts val="0"/>
                </a:spcBef>
                <a:spcAft>
                  <a:spcPts val="0"/>
                </a:spcAft>
                <a:buFontTx/>
                <a:buBlip>
                  <a:blip r:embed="rId4"/>
                </a:buBlip>
                <a:defRPr/>
              </a:pPr>
              <a:r>
                <a:rPr lang="es-ES" sz="2000" b="1" dirty="0">
                  <a:latin typeface="+mn-lt"/>
                  <a:cs typeface="+mn-cs"/>
                </a:rPr>
                <a:t> activar el sistema inmune Linfocitos CD8</a:t>
              </a:r>
            </a:p>
            <a:p>
              <a:pPr fontAlgn="auto">
                <a:spcBef>
                  <a:spcPts val="0"/>
                </a:spcBef>
                <a:spcAft>
                  <a:spcPts val="0"/>
                </a:spcAft>
                <a:defRPr/>
              </a:pPr>
              <a:endParaRPr lang="es-ES" sz="1000" b="1" dirty="0">
                <a:latin typeface="+mn-lt"/>
                <a:cs typeface="+mn-cs"/>
              </a:endParaRPr>
            </a:p>
          </p:txBody>
        </p:sp>
        <p:sp>
          <p:nvSpPr>
            <p:cNvPr id="14" name="13 Flecha abajo"/>
            <p:cNvSpPr/>
            <p:nvPr/>
          </p:nvSpPr>
          <p:spPr>
            <a:xfrm>
              <a:off x="7452320" y="2132856"/>
              <a:ext cx="214312" cy="357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a:t> </a:t>
              </a:r>
            </a:p>
          </p:txBody>
        </p:sp>
        <p:sp>
          <p:nvSpPr>
            <p:cNvPr id="15" name="14 Flecha abajo"/>
            <p:cNvSpPr/>
            <p:nvPr/>
          </p:nvSpPr>
          <p:spPr>
            <a:xfrm>
              <a:off x="7452320" y="1196752"/>
              <a:ext cx="214312" cy="357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a:t> </a:t>
              </a:r>
            </a:p>
          </p:txBody>
        </p:sp>
        <p:sp>
          <p:nvSpPr>
            <p:cNvPr id="16" name="15 Flecha abajo"/>
            <p:cNvSpPr/>
            <p:nvPr/>
          </p:nvSpPr>
          <p:spPr>
            <a:xfrm>
              <a:off x="4355976" y="1143629"/>
              <a:ext cx="214312" cy="357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7" name="16 Flecha abajo"/>
            <p:cNvSpPr/>
            <p:nvPr/>
          </p:nvSpPr>
          <p:spPr>
            <a:xfrm>
              <a:off x="4358466" y="1965392"/>
              <a:ext cx="214312" cy="357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a:t> </a:t>
              </a:r>
            </a:p>
          </p:txBody>
        </p:sp>
      </p:grpSp>
      <p:sp>
        <p:nvSpPr>
          <p:cNvPr id="18" name="17 Flecha derecha"/>
          <p:cNvSpPr/>
          <p:nvPr/>
        </p:nvSpPr>
        <p:spPr>
          <a:xfrm>
            <a:off x="3347864" y="2276872"/>
            <a:ext cx="432048" cy="432048"/>
          </a:xfrm>
          <a:prstGeom prst="rightArrow">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18 Rectángulo"/>
          <p:cNvSpPr/>
          <p:nvPr/>
        </p:nvSpPr>
        <p:spPr>
          <a:xfrm>
            <a:off x="6804248" y="6309320"/>
            <a:ext cx="1965153" cy="307777"/>
          </a:xfrm>
          <a:prstGeom prst="rect">
            <a:avLst/>
          </a:prstGeom>
        </p:spPr>
        <p:txBody>
          <a:bodyPr wrap="none">
            <a:spAutoFit/>
          </a:bodyPr>
          <a:lstStyle/>
          <a:p>
            <a:pPr algn="ctr">
              <a:buNone/>
            </a:pPr>
            <a:r>
              <a:rPr lang="es-AR" sz="1400" dirty="0" smtClean="0">
                <a:solidFill>
                  <a:srgbClr val="00B0F0"/>
                </a:solidFill>
              </a:rPr>
              <a:t>Dra. </a:t>
            </a:r>
            <a:r>
              <a:rPr lang="es-AR" sz="1400" dirty="0" err="1" smtClean="0">
                <a:solidFill>
                  <a:srgbClr val="00B0F0"/>
                </a:solidFill>
              </a:rPr>
              <a:t>Nahabedian</a:t>
            </a:r>
            <a:r>
              <a:rPr lang="es-AR" sz="1400" dirty="0" smtClean="0">
                <a:solidFill>
                  <a:srgbClr val="00B0F0"/>
                </a:solidFill>
              </a:rPr>
              <a:t> Susana</a:t>
            </a:r>
          </a:p>
        </p:txBody>
      </p:sp>
      <p:sp>
        <p:nvSpPr>
          <p:cNvPr id="21" name="20 CuadroTexto"/>
          <p:cNvSpPr txBox="1"/>
          <p:nvPr/>
        </p:nvSpPr>
        <p:spPr>
          <a:xfrm>
            <a:off x="251520" y="332656"/>
            <a:ext cx="3240360" cy="461665"/>
          </a:xfrm>
          <a:prstGeom prst="rect">
            <a:avLst/>
          </a:prstGeom>
          <a:solidFill>
            <a:srgbClr val="7030A0"/>
          </a:solidFill>
          <a:ln>
            <a:solidFill>
              <a:schemeClr val="accent1"/>
            </a:solidFill>
          </a:ln>
        </p:spPr>
        <p:txBody>
          <a:bodyPr wrap="square" rtlCol="0">
            <a:spAutoFit/>
          </a:bodyPr>
          <a:lstStyle/>
          <a:p>
            <a:r>
              <a:rPr lang="es-AR" sz="2400" b="1" dirty="0" smtClean="0">
                <a:solidFill>
                  <a:schemeClr val="bg1"/>
                </a:solidFill>
                <a:latin typeface="Arial Narrow" pitchFamily="34" charset="0"/>
              </a:rPr>
              <a:t>SEÑALES DE PELIGRO</a:t>
            </a:r>
            <a:endParaRPr lang="es-AR" sz="2400" b="1" dirty="0">
              <a:solidFill>
                <a:schemeClr val="bg1"/>
              </a:solidFill>
              <a:latin typeface="Arial Narrow" pitchFamily="34" charset="0"/>
            </a:endParaRPr>
          </a:p>
        </p:txBody>
      </p:sp>
      <p:sp>
        <p:nvSpPr>
          <p:cNvPr id="22" name="21 Flecha abajo"/>
          <p:cNvSpPr/>
          <p:nvPr/>
        </p:nvSpPr>
        <p:spPr>
          <a:xfrm>
            <a:off x="1763688" y="764704"/>
            <a:ext cx="288032" cy="432048"/>
          </a:xfrm>
          <a:prstGeom prst="downArrow">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3" cstate="print"/>
          <a:srcRect l="3239" t="7194" r="4448" b="749"/>
          <a:stretch>
            <a:fillRect/>
          </a:stretch>
        </p:blipFill>
        <p:spPr bwMode="auto">
          <a:xfrm>
            <a:off x="0" y="0"/>
            <a:ext cx="9144000" cy="6576668"/>
          </a:xfrm>
          <a:prstGeom prst="rect">
            <a:avLst/>
          </a:prstGeom>
          <a:noFill/>
          <a:ln w="9525">
            <a:noFill/>
            <a:miter lim="800000"/>
            <a:headEnd/>
            <a:tailEnd/>
          </a:ln>
        </p:spPr>
      </p:pic>
      <p:sp>
        <p:nvSpPr>
          <p:cNvPr id="4" name="3 Rectángulo"/>
          <p:cNvSpPr/>
          <p:nvPr/>
        </p:nvSpPr>
        <p:spPr>
          <a:xfrm>
            <a:off x="72008" y="6479758"/>
            <a:ext cx="8964488" cy="261610"/>
          </a:xfrm>
          <a:prstGeom prst="rect">
            <a:avLst/>
          </a:prstGeom>
        </p:spPr>
        <p:txBody>
          <a:bodyPr wrap="square">
            <a:spAutoFit/>
          </a:bodyPr>
          <a:lstStyle/>
          <a:p>
            <a:r>
              <a:rPr lang="es-AR" sz="1100" dirty="0" err="1" smtClean="0">
                <a:latin typeface="Arial Narrow" pitchFamily="34" charset="0"/>
              </a:rPr>
              <a:t>Toru</a:t>
            </a:r>
            <a:r>
              <a:rPr lang="es-AR" sz="1100" dirty="0" smtClean="0">
                <a:latin typeface="Arial Narrow" pitchFamily="34" charset="0"/>
              </a:rPr>
              <a:t> </a:t>
            </a:r>
            <a:r>
              <a:rPr lang="es-AR" sz="1100" dirty="0" err="1" smtClean="0">
                <a:latin typeface="Arial Narrow" pitchFamily="34" charset="0"/>
              </a:rPr>
              <a:t>Nyunoya</a:t>
            </a:r>
            <a:r>
              <a:rPr lang="es-AR" sz="1100" dirty="0" smtClean="0">
                <a:latin typeface="Arial Narrow" pitchFamily="34" charset="0"/>
              </a:rPr>
              <a:t> et al. </a:t>
            </a:r>
            <a:r>
              <a:rPr lang="en-US" sz="1100" dirty="0" smtClean="0">
                <a:latin typeface="Arial Narrow" pitchFamily="34" charset="0"/>
              </a:rPr>
              <a:t>Molecular Processes that Drive Cigarette Smoke–Induced Epithelial Cell Fate of the Lung. Am J </a:t>
            </a:r>
            <a:r>
              <a:rPr lang="en-US" sz="1100" dirty="0" err="1" smtClean="0">
                <a:latin typeface="Arial Narrow" pitchFamily="34" charset="0"/>
              </a:rPr>
              <a:t>Respir</a:t>
            </a:r>
            <a:r>
              <a:rPr lang="en-US" sz="1100" dirty="0" smtClean="0">
                <a:latin typeface="Arial Narrow" pitchFamily="34" charset="0"/>
              </a:rPr>
              <a:t> Cell Mol </a:t>
            </a:r>
            <a:r>
              <a:rPr lang="en-US" sz="1100" dirty="0" err="1" smtClean="0">
                <a:latin typeface="Arial Narrow" pitchFamily="34" charset="0"/>
              </a:rPr>
              <a:t>Biol</a:t>
            </a:r>
            <a:r>
              <a:rPr lang="en-US" sz="1100" dirty="0" smtClean="0">
                <a:latin typeface="Arial Narrow" pitchFamily="34" charset="0"/>
              </a:rPr>
              <a:t> </a:t>
            </a:r>
            <a:r>
              <a:rPr lang="en-US" sz="1100" dirty="0" err="1" smtClean="0">
                <a:latin typeface="Arial Narrow" pitchFamily="34" charset="0"/>
              </a:rPr>
              <a:t>Vol</a:t>
            </a:r>
            <a:r>
              <a:rPr lang="en-US" sz="1100" dirty="0" smtClean="0">
                <a:latin typeface="Arial Narrow" pitchFamily="34" charset="0"/>
              </a:rPr>
              <a:t> 50, </a:t>
            </a:r>
            <a:r>
              <a:rPr lang="en-US" sz="1100" dirty="0" err="1" smtClean="0">
                <a:latin typeface="Arial Narrow" pitchFamily="34" charset="0"/>
              </a:rPr>
              <a:t>Iss</a:t>
            </a:r>
            <a:r>
              <a:rPr lang="en-US" sz="1100" dirty="0" smtClean="0">
                <a:latin typeface="Arial Narrow" pitchFamily="34" charset="0"/>
              </a:rPr>
              <a:t> 3, pp 471–482, Mar 2014</a:t>
            </a:r>
            <a:endParaRPr lang="es-AR" sz="1100" dirty="0">
              <a:latin typeface="Arial Narrow" pitchFamily="34" charset="0"/>
            </a:endParaRPr>
          </a:p>
        </p:txBody>
      </p:sp>
      <p:sp>
        <p:nvSpPr>
          <p:cNvPr id="5" name="4 Rectángulo"/>
          <p:cNvSpPr/>
          <p:nvPr/>
        </p:nvSpPr>
        <p:spPr>
          <a:xfrm>
            <a:off x="7071343" y="6217567"/>
            <a:ext cx="1965153" cy="307777"/>
          </a:xfrm>
          <a:prstGeom prst="rect">
            <a:avLst/>
          </a:prstGeom>
        </p:spPr>
        <p:txBody>
          <a:bodyPr wrap="none">
            <a:spAutoFit/>
          </a:bodyPr>
          <a:lstStyle/>
          <a:p>
            <a:pPr algn="ctr">
              <a:buNone/>
            </a:pPr>
            <a:r>
              <a:rPr lang="es-AR" sz="1400" dirty="0" smtClean="0">
                <a:solidFill>
                  <a:srgbClr val="00B0F0"/>
                </a:solidFill>
              </a:rPr>
              <a:t>Dra. </a:t>
            </a:r>
            <a:r>
              <a:rPr lang="es-AR" sz="1400" dirty="0" err="1" smtClean="0">
                <a:solidFill>
                  <a:srgbClr val="00B0F0"/>
                </a:solidFill>
              </a:rPr>
              <a:t>Nahabedian</a:t>
            </a:r>
            <a:r>
              <a:rPr lang="es-AR" sz="1400" dirty="0" smtClean="0">
                <a:solidFill>
                  <a:srgbClr val="00B0F0"/>
                </a:solidFill>
              </a:rPr>
              <a:t> Susana</a:t>
            </a:r>
          </a:p>
        </p:txBody>
      </p:sp>
      <p:pic>
        <p:nvPicPr>
          <p:cNvPr id="6" name="Picture 2" descr="http://www.enitaliano.com/wp-content/uploads/2011/10/dreamstime_xs_19940283.jpg"/>
          <p:cNvPicPr>
            <a:picLocks noChangeAspect="1" noChangeArrowheads="1"/>
          </p:cNvPicPr>
          <p:nvPr/>
        </p:nvPicPr>
        <p:blipFill>
          <a:blip r:embed="rId4" cstate="print"/>
          <a:srcRect/>
          <a:stretch>
            <a:fillRect/>
          </a:stretch>
        </p:blipFill>
        <p:spPr bwMode="auto">
          <a:xfrm>
            <a:off x="1547664" y="1882209"/>
            <a:ext cx="1010885" cy="1042735"/>
          </a:xfrm>
          <a:prstGeom prst="rect">
            <a:avLst/>
          </a:prstGeom>
          <a:noFill/>
        </p:spPr>
      </p:pic>
      <p:cxnSp>
        <p:nvCxnSpPr>
          <p:cNvPr id="8" name="7 Conector recto de flecha"/>
          <p:cNvCxnSpPr>
            <a:stCxn id="6" idx="2"/>
          </p:cNvCxnSpPr>
          <p:nvPr/>
        </p:nvCxnSpPr>
        <p:spPr>
          <a:xfrm>
            <a:off x="2053107" y="2924944"/>
            <a:ext cx="358653" cy="685457"/>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cstate="print"/>
          <a:srcRect/>
          <a:stretch>
            <a:fillRect/>
          </a:stretch>
        </p:blipFill>
        <p:spPr bwMode="auto">
          <a:xfrm>
            <a:off x="87116" y="135210"/>
            <a:ext cx="8949380" cy="6534150"/>
          </a:xfrm>
          <a:prstGeom prst="rect">
            <a:avLst/>
          </a:prstGeom>
          <a:noFill/>
          <a:ln w="9525">
            <a:noFill/>
            <a:miter lim="800000"/>
            <a:headEnd/>
            <a:tailEnd/>
          </a:ln>
        </p:spPr>
      </p:pic>
      <p:sp>
        <p:nvSpPr>
          <p:cNvPr id="3" name="2 Rectángulo"/>
          <p:cNvSpPr/>
          <p:nvPr/>
        </p:nvSpPr>
        <p:spPr>
          <a:xfrm>
            <a:off x="251520" y="6464369"/>
            <a:ext cx="8712968" cy="276999"/>
          </a:xfrm>
          <a:prstGeom prst="rect">
            <a:avLst/>
          </a:prstGeom>
        </p:spPr>
        <p:txBody>
          <a:bodyPr wrap="square">
            <a:spAutoFit/>
          </a:bodyPr>
          <a:lstStyle/>
          <a:p>
            <a:r>
              <a:rPr lang="es-AR" sz="1200" dirty="0" err="1" smtClean="0">
                <a:latin typeface="Arial Narrow" pitchFamily="34" charset="0"/>
              </a:rPr>
              <a:t>Arch</a:t>
            </a:r>
            <a:r>
              <a:rPr lang="es-AR" sz="1200" dirty="0" smtClean="0">
                <a:latin typeface="Arial Narrow" pitchFamily="34" charset="0"/>
              </a:rPr>
              <a:t> </a:t>
            </a:r>
            <a:r>
              <a:rPr lang="es-AR" sz="1200" dirty="0" err="1" smtClean="0">
                <a:latin typeface="Arial Narrow" pitchFamily="34" charset="0"/>
              </a:rPr>
              <a:t>Bronconeumol</a:t>
            </a:r>
            <a:r>
              <a:rPr lang="es-AR" sz="1200" dirty="0" smtClean="0">
                <a:latin typeface="Arial Narrow" pitchFamily="34" charset="0"/>
              </a:rPr>
              <a:t>. 2007;43 </a:t>
            </a:r>
            <a:r>
              <a:rPr lang="es-AR" sz="1200" dirty="0" err="1" smtClean="0">
                <a:latin typeface="Arial Narrow" pitchFamily="34" charset="0"/>
              </a:rPr>
              <a:t>Supl</a:t>
            </a:r>
            <a:r>
              <a:rPr lang="es-AR" sz="1200" dirty="0" smtClean="0">
                <a:latin typeface="Arial Narrow" pitchFamily="34" charset="0"/>
              </a:rPr>
              <a:t> 1:18-29 </a:t>
            </a:r>
            <a:r>
              <a:rPr lang="da-DK" sz="1200" dirty="0" smtClean="0">
                <a:latin typeface="Arial Narrow" pitchFamily="34" charset="0"/>
              </a:rPr>
              <a:t>David M Comer, et al. </a:t>
            </a:r>
            <a:r>
              <a:rPr lang="en-US" sz="1200" dirty="0" smtClean="0">
                <a:latin typeface="Arial Narrow" pitchFamily="34" charset="0"/>
              </a:rPr>
              <a:t>Cigarette smoke and epithelial cells . </a:t>
            </a:r>
            <a:r>
              <a:rPr lang="es-AR" sz="1200" dirty="0" err="1" smtClean="0">
                <a:latin typeface="Arial Narrow" pitchFamily="34" charset="0"/>
              </a:rPr>
              <a:t>Inflammation</a:t>
            </a:r>
            <a:r>
              <a:rPr lang="es-AR" sz="1200" dirty="0" smtClean="0">
                <a:latin typeface="Arial Narrow" pitchFamily="34" charset="0"/>
              </a:rPr>
              <a:t> &amp; </a:t>
            </a:r>
            <a:r>
              <a:rPr lang="es-AR" sz="1200" dirty="0" err="1" smtClean="0">
                <a:latin typeface="Arial Narrow" pitchFamily="34" charset="0"/>
              </a:rPr>
              <a:t>Cell</a:t>
            </a:r>
            <a:r>
              <a:rPr lang="es-AR" sz="1200" dirty="0" smtClean="0">
                <a:latin typeface="Arial Narrow" pitchFamily="34" charset="0"/>
              </a:rPr>
              <a:t> </a:t>
            </a:r>
            <a:r>
              <a:rPr lang="es-AR" sz="1200" dirty="0" err="1" smtClean="0">
                <a:latin typeface="Arial Narrow" pitchFamily="34" charset="0"/>
              </a:rPr>
              <a:t>Signaling</a:t>
            </a:r>
            <a:r>
              <a:rPr lang="es-AR" sz="1200" dirty="0" smtClean="0">
                <a:latin typeface="Arial Narrow" pitchFamily="34" charset="0"/>
              </a:rPr>
              <a:t> 2014; 1: e203. </a:t>
            </a:r>
            <a:endParaRPr lang="es-AR" sz="1200" dirty="0">
              <a:latin typeface="Arial Narrow" pitchFamily="34" charset="0"/>
            </a:endParaRPr>
          </a:p>
        </p:txBody>
      </p:sp>
    </p:spTree>
  </p:cSld>
  <p:clrMapOvr>
    <a:masterClrMapping/>
  </p:clrMapOvr>
  <p:transition>
    <p:pull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804248" y="6433591"/>
            <a:ext cx="1965153" cy="307777"/>
          </a:xfrm>
          <a:prstGeom prst="rect">
            <a:avLst/>
          </a:prstGeom>
        </p:spPr>
        <p:txBody>
          <a:bodyPr wrap="none">
            <a:spAutoFit/>
          </a:bodyPr>
          <a:lstStyle/>
          <a:p>
            <a:pPr algn="ctr">
              <a:buNone/>
            </a:pPr>
            <a:r>
              <a:rPr lang="es-AR" sz="1400" dirty="0" smtClean="0">
                <a:solidFill>
                  <a:srgbClr val="00B0F0"/>
                </a:solidFill>
              </a:rPr>
              <a:t>Dra. </a:t>
            </a:r>
            <a:r>
              <a:rPr lang="es-AR" sz="1400" dirty="0" err="1" smtClean="0">
                <a:solidFill>
                  <a:srgbClr val="00B0F0"/>
                </a:solidFill>
              </a:rPr>
              <a:t>Nahabedian</a:t>
            </a:r>
            <a:r>
              <a:rPr lang="es-AR" sz="1400" dirty="0" smtClean="0">
                <a:solidFill>
                  <a:srgbClr val="00B0F0"/>
                </a:solidFill>
              </a:rPr>
              <a:t> Susana</a:t>
            </a:r>
          </a:p>
        </p:txBody>
      </p:sp>
      <p:sp>
        <p:nvSpPr>
          <p:cNvPr id="9" name="8 CuadroTexto"/>
          <p:cNvSpPr txBox="1"/>
          <p:nvPr/>
        </p:nvSpPr>
        <p:spPr>
          <a:xfrm>
            <a:off x="1115616" y="980728"/>
            <a:ext cx="3744416" cy="5078313"/>
          </a:xfrm>
          <a:prstGeom prst="rect">
            <a:avLst/>
          </a:prstGeom>
          <a:noFill/>
          <a:ln w="57150">
            <a:solidFill>
              <a:srgbClr val="FF0000"/>
            </a:solidFill>
          </a:ln>
        </p:spPr>
        <p:txBody>
          <a:bodyPr wrap="square" rtlCol="0">
            <a:spAutoFit/>
          </a:bodyPr>
          <a:lstStyle/>
          <a:p>
            <a:r>
              <a:rPr lang="es-AR" b="1" dirty="0" smtClean="0">
                <a:latin typeface="Calibri" pitchFamily="34" charset="0"/>
              </a:rPr>
              <a:t>SISTEMA INMUNE INNATO</a:t>
            </a:r>
          </a:p>
          <a:p>
            <a:endParaRPr lang="es-AR" dirty="0" smtClean="0">
              <a:latin typeface="Calibri" pitchFamily="34" charset="0"/>
            </a:endParaRPr>
          </a:p>
          <a:p>
            <a:endParaRPr lang="es-AR" dirty="0" smtClean="0">
              <a:latin typeface="Calibri" pitchFamily="34" charset="0"/>
            </a:endParaRPr>
          </a:p>
          <a:p>
            <a:endParaRPr lang="es-AR" dirty="0" smtClean="0">
              <a:latin typeface="Calibri" pitchFamily="34" charset="0"/>
            </a:endParaRPr>
          </a:p>
          <a:p>
            <a:endParaRPr lang="es-AR" dirty="0" smtClean="0">
              <a:latin typeface="Calibri" pitchFamily="34" charset="0"/>
            </a:endParaRPr>
          </a:p>
          <a:p>
            <a:endParaRPr lang="es-AR" dirty="0" smtClean="0">
              <a:latin typeface="Calibri" pitchFamily="34" charset="0"/>
            </a:endParaRPr>
          </a:p>
          <a:p>
            <a:endParaRPr lang="es-AR" dirty="0" smtClean="0">
              <a:latin typeface="Calibri" pitchFamily="34" charset="0"/>
            </a:endParaRPr>
          </a:p>
          <a:p>
            <a:endParaRPr lang="es-AR" dirty="0" smtClean="0">
              <a:latin typeface="Calibri" pitchFamily="34" charset="0"/>
            </a:endParaRPr>
          </a:p>
          <a:p>
            <a:endParaRPr lang="es-AR" dirty="0" smtClean="0">
              <a:latin typeface="Calibri" pitchFamily="34" charset="0"/>
            </a:endParaRPr>
          </a:p>
          <a:p>
            <a:endParaRPr lang="es-AR" dirty="0" smtClean="0">
              <a:latin typeface="Calibri" pitchFamily="34" charset="0"/>
            </a:endParaRPr>
          </a:p>
          <a:p>
            <a:endParaRPr lang="es-AR" dirty="0" smtClean="0">
              <a:latin typeface="Calibri" pitchFamily="34" charset="0"/>
            </a:endParaRPr>
          </a:p>
          <a:p>
            <a:endParaRPr lang="es-AR" dirty="0" smtClean="0">
              <a:latin typeface="Calibri" pitchFamily="34" charset="0"/>
            </a:endParaRPr>
          </a:p>
          <a:p>
            <a:endParaRPr lang="es-AR" dirty="0" smtClean="0">
              <a:latin typeface="Calibri" pitchFamily="34" charset="0"/>
            </a:endParaRPr>
          </a:p>
          <a:p>
            <a:endParaRPr lang="es-AR" dirty="0" smtClean="0">
              <a:latin typeface="Calibri" pitchFamily="34" charset="0"/>
            </a:endParaRPr>
          </a:p>
          <a:p>
            <a:endParaRPr lang="es-AR" dirty="0" smtClean="0">
              <a:latin typeface="Calibri" pitchFamily="34" charset="0"/>
            </a:endParaRPr>
          </a:p>
          <a:p>
            <a:endParaRPr lang="es-AR" dirty="0" smtClean="0">
              <a:latin typeface="Calibri" pitchFamily="34" charset="0"/>
            </a:endParaRPr>
          </a:p>
          <a:p>
            <a:endParaRPr lang="es-AR" dirty="0" smtClean="0">
              <a:latin typeface="Calibri" pitchFamily="34" charset="0"/>
            </a:endParaRPr>
          </a:p>
          <a:p>
            <a:endParaRPr lang="es-AR" dirty="0" smtClean="0">
              <a:latin typeface="Calibri" pitchFamily="34" charset="0"/>
            </a:endParaRPr>
          </a:p>
        </p:txBody>
      </p:sp>
      <p:sp>
        <p:nvSpPr>
          <p:cNvPr id="10" name="9 CuadroTexto"/>
          <p:cNvSpPr txBox="1"/>
          <p:nvPr/>
        </p:nvSpPr>
        <p:spPr>
          <a:xfrm>
            <a:off x="4932040" y="980728"/>
            <a:ext cx="3744416" cy="5078313"/>
          </a:xfrm>
          <a:prstGeom prst="rect">
            <a:avLst/>
          </a:prstGeom>
          <a:noFill/>
          <a:ln w="57150">
            <a:solidFill>
              <a:schemeClr val="accent6">
                <a:lumMod val="60000"/>
                <a:lumOff val="40000"/>
              </a:schemeClr>
            </a:solidFill>
          </a:ln>
        </p:spPr>
        <p:txBody>
          <a:bodyPr wrap="square" rtlCol="0">
            <a:spAutoFit/>
          </a:bodyPr>
          <a:lstStyle/>
          <a:p>
            <a:r>
              <a:rPr lang="es-AR" b="1" dirty="0" smtClean="0">
                <a:latin typeface="Calibri" pitchFamily="34" charset="0"/>
              </a:rPr>
              <a:t>SISTEMA INMUNE ADAPATATIVO</a:t>
            </a:r>
          </a:p>
          <a:p>
            <a:endParaRPr lang="es-AR" dirty="0" smtClean="0">
              <a:latin typeface="Calibri" pitchFamily="34" charset="0"/>
            </a:endParaRPr>
          </a:p>
          <a:p>
            <a:endParaRPr lang="es-AR" dirty="0" smtClean="0">
              <a:latin typeface="Calibri" pitchFamily="34" charset="0"/>
            </a:endParaRPr>
          </a:p>
          <a:p>
            <a:endParaRPr lang="es-AR" dirty="0" smtClean="0">
              <a:latin typeface="Calibri" pitchFamily="34" charset="0"/>
            </a:endParaRPr>
          </a:p>
          <a:p>
            <a:endParaRPr lang="es-AR" dirty="0" smtClean="0">
              <a:latin typeface="Calibri" pitchFamily="34" charset="0"/>
            </a:endParaRPr>
          </a:p>
          <a:p>
            <a:endParaRPr lang="es-AR" dirty="0" smtClean="0">
              <a:latin typeface="Calibri" pitchFamily="34" charset="0"/>
            </a:endParaRPr>
          </a:p>
          <a:p>
            <a:endParaRPr lang="es-AR" dirty="0" smtClean="0">
              <a:latin typeface="Calibri" pitchFamily="34" charset="0"/>
            </a:endParaRPr>
          </a:p>
          <a:p>
            <a:endParaRPr lang="es-AR" dirty="0" smtClean="0">
              <a:latin typeface="Calibri" pitchFamily="34" charset="0"/>
            </a:endParaRPr>
          </a:p>
          <a:p>
            <a:endParaRPr lang="es-AR" dirty="0" smtClean="0">
              <a:latin typeface="Calibri" pitchFamily="34" charset="0"/>
            </a:endParaRPr>
          </a:p>
          <a:p>
            <a:endParaRPr lang="es-AR" dirty="0" smtClean="0">
              <a:latin typeface="Calibri" pitchFamily="34" charset="0"/>
            </a:endParaRPr>
          </a:p>
          <a:p>
            <a:endParaRPr lang="es-AR" dirty="0" smtClean="0">
              <a:latin typeface="Calibri" pitchFamily="34" charset="0"/>
            </a:endParaRPr>
          </a:p>
          <a:p>
            <a:endParaRPr lang="es-AR" dirty="0" smtClean="0">
              <a:latin typeface="Calibri" pitchFamily="34" charset="0"/>
            </a:endParaRPr>
          </a:p>
          <a:p>
            <a:endParaRPr lang="es-AR" dirty="0" smtClean="0">
              <a:latin typeface="Calibri" pitchFamily="34" charset="0"/>
            </a:endParaRPr>
          </a:p>
          <a:p>
            <a:endParaRPr lang="es-AR" dirty="0" smtClean="0">
              <a:latin typeface="Calibri" pitchFamily="34" charset="0"/>
            </a:endParaRPr>
          </a:p>
          <a:p>
            <a:endParaRPr lang="es-AR" dirty="0" smtClean="0">
              <a:latin typeface="Calibri" pitchFamily="34" charset="0"/>
            </a:endParaRPr>
          </a:p>
          <a:p>
            <a:endParaRPr lang="es-AR" dirty="0" smtClean="0">
              <a:latin typeface="Calibri" pitchFamily="34" charset="0"/>
            </a:endParaRPr>
          </a:p>
          <a:p>
            <a:endParaRPr lang="es-AR" dirty="0" smtClean="0">
              <a:latin typeface="Calibri" pitchFamily="34" charset="0"/>
            </a:endParaRPr>
          </a:p>
          <a:p>
            <a:endParaRPr lang="es-AR" dirty="0">
              <a:latin typeface="Calibri" pitchFamily="34" charset="0"/>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899592" y="548680"/>
            <a:ext cx="6696744" cy="5588255"/>
          </a:xfrm>
          <a:prstGeom prst="rect">
            <a:avLst/>
          </a:prstGeom>
          <a:noFill/>
          <a:ln w="9525">
            <a:noFill/>
            <a:miter lim="800000"/>
            <a:headEnd/>
            <a:tailEnd/>
          </a:ln>
        </p:spPr>
      </p:pic>
      <p:sp>
        <p:nvSpPr>
          <p:cNvPr id="3" name="2 Rectángulo"/>
          <p:cNvSpPr/>
          <p:nvPr/>
        </p:nvSpPr>
        <p:spPr>
          <a:xfrm>
            <a:off x="4139952" y="6093296"/>
            <a:ext cx="4536504" cy="307777"/>
          </a:xfrm>
          <a:prstGeom prst="rect">
            <a:avLst/>
          </a:prstGeom>
        </p:spPr>
        <p:txBody>
          <a:bodyPr wrap="square">
            <a:spAutoFit/>
          </a:bodyPr>
          <a:lstStyle/>
          <a:p>
            <a:r>
              <a:rPr lang="es-AR" sz="1400" dirty="0" err="1" smtClean="0"/>
              <a:t>Neumol</a:t>
            </a:r>
            <a:r>
              <a:rPr lang="es-AR" sz="1400" dirty="0" smtClean="0"/>
              <a:t> </a:t>
            </a:r>
            <a:r>
              <a:rPr lang="es-AR" sz="1400" dirty="0" err="1" smtClean="0"/>
              <a:t>Cir</a:t>
            </a:r>
            <a:r>
              <a:rPr lang="es-AR" sz="1400" dirty="0" smtClean="0"/>
              <a:t> </a:t>
            </a:r>
            <a:r>
              <a:rPr lang="es-AR" sz="1400" dirty="0" err="1" smtClean="0"/>
              <a:t>Torax</a:t>
            </a:r>
            <a:r>
              <a:rPr lang="es-AR" sz="1400" dirty="0" smtClean="0"/>
              <a:t>, Vol. 69, No. 4, Octubre-diciembre 2010</a:t>
            </a:r>
            <a:endParaRPr lang="es-AR" sz="1400" dirty="0"/>
          </a:p>
        </p:txBody>
      </p:sp>
      <p:sp>
        <p:nvSpPr>
          <p:cNvPr id="5" name="4 CuadroTexto"/>
          <p:cNvSpPr txBox="1"/>
          <p:nvPr/>
        </p:nvSpPr>
        <p:spPr>
          <a:xfrm rot="20846787">
            <a:off x="5193427" y="3954974"/>
            <a:ext cx="1353316" cy="523220"/>
          </a:xfrm>
          <a:prstGeom prst="rect">
            <a:avLst/>
          </a:prstGeom>
          <a:noFill/>
        </p:spPr>
        <p:txBody>
          <a:bodyPr wrap="square" rtlCol="0">
            <a:spAutoFit/>
          </a:bodyPr>
          <a:lstStyle/>
          <a:p>
            <a:pPr>
              <a:buFont typeface="Arial" pitchFamily="34" charset="0"/>
              <a:buChar char="•"/>
            </a:pPr>
            <a:r>
              <a:rPr lang="es-AR" sz="1400" b="1" dirty="0" err="1" smtClean="0">
                <a:latin typeface="Arial Narrow" pitchFamily="34" charset="0"/>
              </a:rPr>
              <a:t>Perforinas</a:t>
            </a:r>
            <a:endParaRPr lang="es-AR" sz="1400" b="1" dirty="0" smtClean="0">
              <a:latin typeface="Arial Narrow" pitchFamily="34" charset="0"/>
            </a:endParaRPr>
          </a:p>
          <a:p>
            <a:pPr>
              <a:buFont typeface="Arial" pitchFamily="34" charset="0"/>
              <a:buChar char="•"/>
            </a:pPr>
            <a:r>
              <a:rPr lang="es-AR" sz="1400" b="1" dirty="0" err="1" smtClean="0">
                <a:latin typeface="Arial Narrow" pitchFamily="34" charset="0"/>
              </a:rPr>
              <a:t>Granzima</a:t>
            </a:r>
            <a:r>
              <a:rPr lang="es-AR" sz="1400" b="1" dirty="0" smtClean="0">
                <a:latin typeface="Arial Narrow" pitchFamily="34" charset="0"/>
              </a:rPr>
              <a:t> B</a:t>
            </a:r>
            <a:endParaRPr lang="es-AR" sz="1400" b="1" dirty="0">
              <a:latin typeface="Arial Narrow" pitchFamily="34" charset="0"/>
            </a:endParaRPr>
          </a:p>
        </p:txBody>
      </p:sp>
    </p:spTree>
  </p:cSld>
  <p:clrMapOvr>
    <a:masterClrMapping/>
  </p:clrMapOvr>
  <p:transition>
    <p:split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83568" y="1484784"/>
            <a:ext cx="7848872" cy="3785652"/>
          </a:xfrm>
          <a:prstGeom prst="rect">
            <a:avLst/>
          </a:prstGeom>
          <a:noFill/>
          <a:ln>
            <a:solidFill>
              <a:schemeClr val="accent1">
                <a:lumMod val="40000"/>
                <a:lumOff val="60000"/>
              </a:schemeClr>
            </a:solidFill>
          </a:ln>
        </p:spPr>
        <p:txBody>
          <a:bodyPr wrap="square" rtlCol="0">
            <a:spAutoFit/>
          </a:bodyPr>
          <a:lstStyle/>
          <a:p>
            <a:pPr>
              <a:lnSpc>
                <a:spcPct val="200000"/>
              </a:lnSpc>
            </a:pPr>
            <a:r>
              <a:rPr lang="es-AR" sz="2400" b="1" dirty="0" smtClean="0"/>
              <a:t>NICOTINA</a:t>
            </a:r>
          </a:p>
          <a:p>
            <a:pPr algn="just">
              <a:lnSpc>
                <a:spcPct val="200000"/>
              </a:lnSpc>
            </a:pPr>
            <a:r>
              <a:rPr lang="es-ES" sz="2400" dirty="0" smtClean="0"/>
              <a:t>Estudios en animales han demostrado que la nicotina </a:t>
            </a:r>
            <a:r>
              <a:rPr lang="es-ES" sz="2400" b="1" dirty="0" smtClean="0"/>
              <a:t>inhibe la respuesta de las células formadoras de anticuerpo </a:t>
            </a:r>
            <a:r>
              <a:rPr lang="es-ES" sz="2400" dirty="0" smtClean="0"/>
              <a:t>a través de </a:t>
            </a:r>
            <a:r>
              <a:rPr lang="es-ES" sz="2400" b="1" dirty="0" smtClean="0"/>
              <a:t>deterioro de la señalización mediada por antígeno </a:t>
            </a:r>
            <a:r>
              <a:rPr lang="es-ES" sz="2400" dirty="0" smtClean="0"/>
              <a:t>en las </a:t>
            </a:r>
            <a:r>
              <a:rPr lang="es-ES" sz="2400" b="1" dirty="0" smtClean="0"/>
              <a:t>células T</a:t>
            </a:r>
            <a:r>
              <a:rPr lang="es-ES" sz="2400" dirty="0" smtClean="0"/>
              <a:t>.</a:t>
            </a:r>
            <a:endParaRPr lang="es-AR" sz="2400" dirty="0"/>
          </a:p>
        </p:txBody>
      </p:sp>
      <p:sp>
        <p:nvSpPr>
          <p:cNvPr id="4" name="3 Rectángulo"/>
          <p:cNvSpPr/>
          <p:nvPr/>
        </p:nvSpPr>
        <p:spPr>
          <a:xfrm>
            <a:off x="323528" y="6165304"/>
            <a:ext cx="7488832" cy="307777"/>
          </a:xfrm>
          <a:prstGeom prst="rect">
            <a:avLst/>
          </a:prstGeom>
        </p:spPr>
        <p:txBody>
          <a:bodyPr wrap="square">
            <a:spAutoFit/>
          </a:bodyPr>
          <a:lstStyle/>
          <a:p>
            <a:r>
              <a:rPr lang="es-ES" sz="1400" dirty="0" smtClean="0"/>
              <a:t>(</a:t>
            </a:r>
            <a:r>
              <a:rPr lang="es-ES" sz="1400" dirty="0" err="1" smtClean="0"/>
              <a:t>Geng</a:t>
            </a:r>
            <a:r>
              <a:rPr lang="es-ES" sz="1400" dirty="0" smtClean="0"/>
              <a:t> et al., 1995; </a:t>
            </a:r>
            <a:r>
              <a:rPr lang="es-ES" sz="1400" dirty="0" err="1" smtClean="0"/>
              <a:t>Geng</a:t>
            </a:r>
            <a:r>
              <a:rPr lang="es-ES" sz="1400" dirty="0" smtClean="0"/>
              <a:t> et al, 1996;.. </a:t>
            </a:r>
            <a:r>
              <a:rPr lang="es-ES" sz="1400" dirty="0" err="1" smtClean="0"/>
              <a:t>Sopori</a:t>
            </a:r>
            <a:r>
              <a:rPr lang="es-ES" sz="1400" dirty="0" smtClean="0"/>
              <a:t> et al, 1998) </a:t>
            </a:r>
            <a:endParaRPr lang="es-AR" sz="1400" dirty="0"/>
          </a:p>
        </p:txBody>
      </p:sp>
      <p:sp>
        <p:nvSpPr>
          <p:cNvPr id="6" name="5 Rectángulo"/>
          <p:cNvSpPr/>
          <p:nvPr/>
        </p:nvSpPr>
        <p:spPr>
          <a:xfrm>
            <a:off x="6372200" y="6237312"/>
            <a:ext cx="2473818" cy="369332"/>
          </a:xfrm>
          <a:prstGeom prst="rect">
            <a:avLst/>
          </a:prstGeom>
        </p:spPr>
        <p:txBody>
          <a:bodyPr wrap="none">
            <a:spAutoFit/>
          </a:bodyPr>
          <a:lstStyle/>
          <a:p>
            <a:pPr algn="ctr">
              <a:buNone/>
            </a:pPr>
            <a:r>
              <a:rPr lang="es-AR" dirty="0" smtClean="0">
                <a:solidFill>
                  <a:srgbClr val="00B0F0"/>
                </a:solidFill>
              </a:rPr>
              <a:t>Dra. </a:t>
            </a:r>
            <a:r>
              <a:rPr lang="es-AR" dirty="0" err="1" smtClean="0">
                <a:solidFill>
                  <a:srgbClr val="00B0F0"/>
                </a:solidFill>
              </a:rPr>
              <a:t>Nahabedian</a:t>
            </a:r>
            <a:r>
              <a:rPr lang="es-AR" dirty="0" smtClean="0">
                <a:solidFill>
                  <a:srgbClr val="00B0F0"/>
                </a:solidFill>
              </a:rPr>
              <a:t> Susana</a:t>
            </a:r>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764704"/>
            <a:ext cx="8064896" cy="4462760"/>
          </a:xfrm>
          <a:prstGeom prst="rect">
            <a:avLst/>
          </a:prstGeom>
          <a:ln>
            <a:solidFill>
              <a:schemeClr val="tx2">
                <a:lumMod val="60000"/>
                <a:lumOff val="40000"/>
              </a:schemeClr>
            </a:solidFill>
          </a:ln>
        </p:spPr>
        <p:txBody>
          <a:bodyPr wrap="square">
            <a:spAutoFit/>
          </a:bodyPr>
          <a:lstStyle/>
          <a:p>
            <a:pPr algn="just"/>
            <a:r>
              <a:rPr lang="es-ES" sz="2400" b="1" dirty="0" smtClean="0"/>
              <a:t>SANGRE PERIFÉRICA</a:t>
            </a:r>
          </a:p>
          <a:p>
            <a:pPr algn="just">
              <a:buClr>
                <a:srgbClr val="FF0066"/>
              </a:buClr>
              <a:buFont typeface="Arial" pitchFamily="34" charset="0"/>
              <a:buChar char="•"/>
            </a:pPr>
            <a:r>
              <a:rPr lang="es-ES" sz="2400" dirty="0" smtClean="0"/>
              <a:t> Varios estudios han encontrado que los fumadores tenían niveles de </a:t>
            </a:r>
            <a:r>
              <a:rPr lang="es-ES" sz="2400" b="1" dirty="0" smtClean="0"/>
              <a:t>inmunoglobulina en suero </a:t>
            </a:r>
            <a:r>
              <a:rPr lang="es-ES" sz="2400" dirty="0" smtClean="0"/>
              <a:t>(</a:t>
            </a:r>
            <a:r>
              <a:rPr lang="es-ES" sz="2400" dirty="0" err="1" smtClean="0"/>
              <a:t>IgA</a:t>
            </a:r>
            <a:r>
              <a:rPr lang="es-ES" sz="2400" dirty="0" smtClean="0"/>
              <a:t>, </a:t>
            </a:r>
            <a:r>
              <a:rPr lang="es-ES" sz="2400" dirty="0" err="1" smtClean="0"/>
              <a:t>IgG</a:t>
            </a:r>
            <a:r>
              <a:rPr lang="es-ES" sz="2400" dirty="0" smtClean="0"/>
              <a:t>, e </a:t>
            </a:r>
            <a:r>
              <a:rPr lang="es-ES" sz="2400" dirty="0" err="1" smtClean="0"/>
              <a:t>IgM</a:t>
            </a:r>
            <a:r>
              <a:rPr lang="es-ES" sz="2400" dirty="0" smtClean="0"/>
              <a:t>) </a:t>
            </a:r>
            <a:r>
              <a:rPr lang="es-ES" sz="2400" b="1" dirty="0" smtClean="0"/>
              <a:t>10% a 20% más bajos</a:t>
            </a:r>
            <a:r>
              <a:rPr lang="es-ES" sz="2400" dirty="0" smtClean="0"/>
              <a:t> que los de los no fumadores. </a:t>
            </a:r>
          </a:p>
          <a:p>
            <a:pPr algn="just"/>
            <a:endParaRPr lang="es-ES" sz="1000" dirty="0" smtClean="0"/>
          </a:p>
          <a:p>
            <a:pPr algn="just">
              <a:buClr>
                <a:srgbClr val="FF0066"/>
              </a:buClr>
              <a:buFont typeface="Arial" pitchFamily="34" charset="0"/>
              <a:buChar char="•"/>
            </a:pPr>
            <a:r>
              <a:rPr lang="es-ES" sz="2400" dirty="0" smtClean="0"/>
              <a:t> Se ha demostrado que los niveles de </a:t>
            </a:r>
            <a:r>
              <a:rPr lang="es-ES" sz="2400" b="1" dirty="0" err="1" smtClean="0"/>
              <a:t>IgA</a:t>
            </a:r>
            <a:r>
              <a:rPr lang="es-ES" sz="2400" b="1" dirty="0" smtClean="0"/>
              <a:t>, </a:t>
            </a:r>
            <a:r>
              <a:rPr lang="es-ES" sz="2400" b="1" dirty="0" err="1" smtClean="0"/>
              <a:t>IgG</a:t>
            </a:r>
            <a:r>
              <a:rPr lang="es-ES" sz="2400" b="1" dirty="0" smtClean="0"/>
              <a:t> e </a:t>
            </a:r>
            <a:r>
              <a:rPr lang="es-ES" sz="2400" b="1" dirty="0" err="1" smtClean="0"/>
              <a:t>IgM</a:t>
            </a:r>
            <a:r>
              <a:rPr lang="es-ES" sz="2400" b="1" dirty="0" smtClean="0"/>
              <a:t> son más altos entre los ex fumadores </a:t>
            </a:r>
            <a:r>
              <a:rPr lang="es-ES" sz="2400" dirty="0" smtClean="0"/>
              <a:t>que en los fumadores actuales (Mili et al., 1991). Esto sugiere que el </a:t>
            </a:r>
            <a:r>
              <a:rPr lang="es-ES" sz="2400" b="1" dirty="0" smtClean="0"/>
              <a:t>efecto es reversible</a:t>
            </a:r>
            <a:r>
              <a:rPr lang="es-ES" sz="2400" dirty="0" smtClean="0"/>
              <a:t>, con un retorno hacia los niveles de inmunoglobulina de los no fumadores. </a:t>
            </a:r>
          </a:p>
          <a:p>
            <a:pPr algn="just"/>
            <a:endParaRPr lang="es-ES" sz="1000" dirty="0" smtClean="0"/>
          </a:p>
          <a:p>
            <a:pPr algn="just">
              <a:buClr>
                <a:schemeClr val="tx2">
                  <a:lumMod val="60000"/>
                  <a:lumOff val="40000"/>
                </a:schemeClr>
              </a:buClr>
              <a:buFont typeface="Wingdings" pitchFamily="2" charset="2"/>
              <a:buChar char="v"/>
            </a:pPr>
            <a:r>
              <a:rPr lang="es-ES" sz="2400" dirty="0" smtClean="0"/>
              <a:t> Se ha informado que los niveles de </a:t>
            </a:r>
            <a:r>
              <a:rPr lang="es-ES" sz="2400" b="1" dirty="0" err="1" smtClean="0"/>
              <a:t>IgG</a:t>
            </a:r>
            <a:r>
              <a:rPr lang="es-ES" sz="2400" b="1" dirty="0" smtClean="0"/>
              <a:t> e </a:t>
            </a:r>
            <a:r>
              <a:rPr lang="es-ES" sz="2400" b="1" dirty="0" err="1" smtClean="0"/>
              <a:t>IgM</a:t>
            </a:r>
            <a:r>
              <a:rPr lang="es-ES" sz="2400" b="1" dirty="0" smtClean="0"/>
              <a:t> aumentarían luego de 3 meses de dejar de fumar</a:t>
            </a:r>
            <a:r>
              <a:rPr lang="es-ES" sz="2400" dirty="0" smtClean="0"/>
              <a:t>, pero </a:t>
            </a:r>
            <a:r>
              <a:rPr lang="es-ES" sz="2400" b="1" dirty="0" smtClean="0"/>
              <a:t>no los niveles de </a:t>
            </a:r>
            <a:r>
              <a:rPr lang="es-ES" sz="2400" b="1" dirty="0" err="1" smtClean="0"/>
              <a:t>IgA</a:t>
            </a:r>
            <a:endParaRPr lang="es-AR" sz="2400" b="1" dirty="0"/>
          </a:p>
        </p:txBody>
      </p:sp>
      <p:sp>
        <p:nvSpPr>
          <p:cNvPr id="4" name="3 Rectángulo"/>
          <p:cNvSpPr/>
          <p:nvPr/>
        </p:nvSpPr>
        <p:spPr>
          <a:xfrm>
            <a:off x="395536" y="5805264"/>
            <a:ext cx="8280920" cy="738664"/>
          </a:xfrm>
          <a:prstGeom prst="rect">
            <a:avLst/>
          </a:prstGeom>
        </p:spPr>
        <p:txBody>
          <a:bodyPr wrap="square">
            <a:spAutoFit/>
          </a:bodyPr>
          <a:lstStyle/>
          <a:p>
            <a:pPr>
              <a:buFont typeface="Arial" pitchFamily="34" charset="0"/>
              <a:buChar char="•"/>
            </a:pPr>
            <a:r>
              <a:rPr lang="es-ES" sz="1400" dirty="0" smtClean="0"/>
              <a:t>(Dales et al, 1974;. </a:t>
            </a:r>
            <a:r>
              <a:rPr lang="es-ES" sz="1400" dirty="0" err="1" smtClean="0"/>
              <a:t>Ferson</a:t>
            </a:r>
            <a:r>
              <a:rPr lang="es-ES" sz="1400" dirty="0" smtClean="0"/>
              <a:t> et al, 1979;. </a:t>
            </a:r>
            <a:r>
              <a:rPr lang="es-ES" sz="1400" dirty="0" err="1" smtClean="0"/>
              <a:t>Gerrard</a:t>
            </a:r>
            <a:r>
              <a:rPr lang="es-ES" sz="1400" dirty="0" smtClean="0"/>
              <a:t> et al., 1980; </a:t>
            </a:r>
            <a:r>
              <a:rPr lang="es-ES" sz="1400" dirty="0" err="1" smtClean="0"/>
              <a:t>Andersen</a:t>
            </a:r>
            <a:r>
              <a:rPr lang="es-ES" sz="1400" dirty="0" smtClean="0"/>
              <a:t> et al., 1982). (</a:t>
            </a:r>
            <a:r>
              <a:rPr lang="es-ES" sz="1400" dirty="0" err="1" smtClean="0"/>
              <a:t>Sopori</a:t>
            </a:r>
            <a:r>
              <a:rPr lang="es-ES" sz="1400" dirty="0" smtClean="0"/>
              <a:t> et al, 1994;.. </a:t>
            </a:r>
            <a:r>
              <a:rPr lang="es-ES" sz="1400" dirty="0" err="1" smtClean="0"/>
              <a:t>Sopori</a:t>
            </a:r>
            <a:r>
              <a:rPr lang="es-ES" sz="1400" dirty="0" smtClean="0"/>
              <a:t> et al, 1998). </a:t>
            </a:r>
          </a:p>
          <a:p>
            <a:pPr>
              <a:buFont typeface="Wingdings" pitchFamily="2" charset="2"/>
              <a:buChar char="v"/>
            </a:pPr>
            <a:r>
              <a:rPr lang="es-ES" sz="1400" dirty="0" smtClean="0"/>
              <a:t>(</a:t>
            </a:r>
            <a:r>
              <a:rPr lang="es-ES" sz="1400" dirty="0" err="1" smtClean="0"/>
              <a:t>Hersey</a:t>
            </a:r>
            <a:r>
              <a:rPr lang="es-ES" sz="1400" dirty="0" smtClean="0"/>
              <a:t> et al., 1983).</a:t>
            </a:r>
            <a:endParaRPr lang="es-AR" sz="1400" dirty="0"/>
          </a:p>
        </p:txBody>
      </p:sp>
      <p:sp>
        <p:nvSpPr>
          <p:cNvPr id="5" name="4 Rectángulo"/>
          <p:cNvSpPr/>
          <p:nvPr/>
        </p:nvSpPr>
        <p:spPr>
          <a:xfrm>
            <a:off x="6503390" y="6237312"/>
            <a:ext cx="2211438" cy="338554"/>
          </a:xfrm>
          <a:prstGeom prst="rect">
            <a:avLst/>
          </a:prstGeom>
        </p:spPr>
        <p:txBody>
          <a:bodyPr wrap="none">
            <a:spAutoFit/>
          </a:bodyPr>
          <a:lstStyle/>
          <a:p>
            <a:pPr algn="ctr">
              <a:buNone/>
            </a:pPr>
            <a:r>
              <a:rPr lang="es-AR" sz="1600" dirty="0" smtClean="0">
                <a:solidFill>
                  <a:srgbClr val="00B0F0"/>
                </a:solidFill>
              </a:rPr>
              <a:t>Dra. </a:t>
            </a:r>
            <a:r>
              <a:rPr lang="es-AR" sz="1600" dirty="0" err="1" smtClean="0">
                <a:solidFill>
                  <a:srgbClr val="00B0F0"/>
                </a:solidFill>
              </a:rPr>
              <a:t>Nahabedian</a:t>
            </a:r>
            <a:r>
              <a:rPr lang="es-AR" sz="1600" dirty="0" smtClean="0">
                <a:solidFill>
                  <a:srgbClr val="00B0F0"/>
                </a:solidFill>
              </a:rPr>
              <a:t> Susana</a:t>
            </a:r>
          </a:p>
        </p:txBody>
      </p:sp>
    </p:spTree>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23528" y="5877272"/>
            <a:ext cx="8352928" cy="276999"/>
          </a:xfrm>
          <a:prstGeom prst="rect">
            <a:avLst/>
          </a:prstGeom>
        </p:spPr>
        <p:txBody>
          <a:bodyPr wrap="square">
            <a:spAutoFit/>
          </a:bodyPr>
          <a:lstStyle/>
          <a:p>
            <a:r>
              <a:rPr lang="es-AR" sz="1200" dirty="0" smtClean="0"/>
              <a:t>Fernando </a:t>
            </a:r>
            <a:r>
              <a:rPr lang="es-AR" sz="1200" dirty="0" err="1" smtClean="0"/>
              <a:t>Saldías</a:t>
            </a:r>
            <a:r>
              <a:rPr lang="es-AR" sz="1200" dirty="0" smtClean="0"/>
              <a:t> , Orlando Díaz. </a:t>
            </a:r>
            <a:r>
              <a:rPr lang="en-US" sz="1200" dirty="0" smtClean="0"/>
              <a:t>Cigarette Smoking and Lower Respiratory Tract Infection. </a:t>
            </a:r>
            <a:r>
              <a:rPr lang="es-AR" sz="1200" dirty="0" err="1" smtClean="0"/>
              <a:t>August</a:t>
            </a:r>
            <a:r>
              <a:rPr lang="es-AR" sz="1200" dirty="0" smtClean="0"/>
              <a:t> 23, 2011. www.intechopen.com </a:t>
            </a:r>
            <a:endParaRPr lang="es-AR" sz="1200" dirty="0"/>
          </a:p>
        </p:txBody>
      </p:sp>
      <p:sp>
        <p:nvSpPr>
          <p:cNvPr id="4" name="3 Rectángulo"/>
          <p:cNvSpPr/>
          <p:nvPr/>
        </p:nvSpPr>
        <p:spPr>
          <a:xfrm>
            <a:off x="395536" y="692696"/>
            <a:ext cx="8280920" cy="2708434"/>
          </a:xfrm>
          <a:prstGeom prst="rect">
            <a:avLst/>
          </a:prstGeom>
          <a:ln>
            <a:solidFill>
              <a:srgbClr val="FF0066"/>
            </a:solidFill>
          </a:ln>
        </p:spPr>
        <p:txBody>
          <a:bodyPr wrap="square">
            <a:spAutoFit/>
          </a:bodyPr>
          <a:lstStyle/>
          <a:p>
            <a:r>
              <a:rPr lang="es-ES" sz="2000" b="1" dirty="0" smtClean="0"/>
              <a:t>EN FUMADORES: </a:t>
            </a:r>
          </a:p>
          <a:p>
            <a:pPr algn="just"/>
            <a:r>
              <a:rPr lang="es-ES" sz="2400" b="1" dirty="0" smtClean="0"/>
              <a:t>Leves a moderados </a:t>
            </a:r>
          </a:p>
          <a:p>
            <a:pPr algn="just"/>
            <a:r>
              <a:rPr lang="es-ES" sz="2400" dirty="0" smtClean="0"/>
              <a:t>tienen un aumento significativo de CD3 + y CD4 + y una tendencia hacia el aumento del recuento de linfocitos CD8 +</a:t>
            </a:r>
          </a:p>
          <a:p>
            <a:r>
              <a:rPr lang="es-ES" sz="1200" dirty="0" smtClean="0"/>
              <a:t>(Miller et al, 1982;. Hughes et al, 1985;.. </a:t>
            </a:r>
            <a:r>
              <a:rPr lang="es-ES" sz="1200" dirty="0" err="1" smtClean="0"/>
              <a:t>Tollerud</a:t>
            </a:r>
            <a:r>
              <a:rPr lang="es-ES" sz="1200" dirty="0" smtClean="0"/>
              <a:t> et al, 1989; Mili et al ., 1991) .</a:t>
            </a:r>
            <a:endParaRPr lang="es-ES" dirty="0" smtClean="0"/>
          </a:p>
          <a:p>
            <a:endParaRPr lang="es-ES" dirty="0" smtClean="0"/>
          </a:p>
          <a:p>
            <a:r>
              <a:rPr lang="es-ES" sz="2400" b="1" dirty="0" smtClean="0"/>
              <a:t>Grandes fumadores </a:t>
            </a:r>
            <a:r>
              <a:rPr lang="es-ES" sz="2400" dirty="0" smtClean="0"/>
              <a:t>(más de 50 paquetes-año)</a:t>
            </a:r>
          </a:p>
          <a:p>
            <a:r>
              <a:rPr lang="es-ES" sz="2400" dirty="0" smtClean="0"/>
              <a:t>disminución de células CD4 + y un aumento significativo de CD8 +</a:t>
            </a:r>
          </a:p>
        </p:txBody>
      </p:sp>
      <p:sp>
        <p:nvSpPr>
          <p:cNvPr id="5" name="4 Rectángulo"/>
          <p:cNvSpPr/>
          <p:nvPr/>
        </p:nvSpPr>
        <p:spPr>
          <a:xfrm>
            <a:off x="323528" y="332656"/>
            <a:ext cx="4650056" cy="646331"/>
          </a:xfrm>
          <a:prstGeom prst="rect">
            <a:avLst/>
          </a:prstGeom>
        </p:spPr>
        <p:txBody>
          <a:bodyPr wrap="none">
            <a:spAutoFit/>
          </a:bodyPr>
          <a:lstStyle/>
          <a:p>
            <a:r>
              <a:rPr lang="es-ES" b="1" dirty="0" smtClean="0"/>
              <a:t>SUBCONJUNTOS DE CÉLULAS T DE LINFOCITOS </a:t>
            </a:r>
          </a:p>
          <a:p>
            <a:endParaRPr lang="es-AR" b="1" dirty="0"/>
          </a:p>
        </p:txBody>
      </p:sp>
      <p:sp>
        <p:nvSpPr>
          <p:cNvPr id="7" name="6 Rectángulo"/>
          <p:cNvSpPr/>
          <p:nvPr/>
        </p:nvSpPr>
        <p:spPr>
          <a:xfrm>
            <a:off x="395536" y="3861048"/>
            <a:ext cx="8280920" cy="1785104"/>
          </a:xfrm>
          <a:prstGeom prst="rect">
            <a:avLst/>
          </a:prstGeom>
          <a:ln w="19050">
            <a:solidFill>
              <a:srgbClr val="FF0066"/>
            </a:solidFill>
          </a:ln>
        </p:spPr>
        <p:txBody>
          <a:bodyPr wrap="square">
            <a:spAutoFit/>
          </a:bodyPr>
          <a:lstStyle/>
          <a:p>
            <a:pPr algn="just"/>
            <a:r>
              <a:rPr lang="es-ES" sz="2200" dirty="0" smtClean="0"/>
              <a:t>Dado que las células </a:t>
            </a:r>
            <a:r>
              <a:rPr lang="es-ES" sz="2200" b="1" dirty="0" smtClean="0"/>
              <a:t>CD4 + facilitan la proliferación de células B y la diferenciación y la síntesis de inmunoglobulinas</a:t>
            </a:r>
            <a:r>
              <a:rPr lang="es-ES" sz="2200" dirty="0" smtClean="0"/>
              <a:t>, la disminución de este subconjunto observado en los fumadores pesados podría contribuir a la </a:t>
            </a:r>
            <a:r>
              <a:rPr lang="es-ES" sz="2200" b="1" dirty="0" smtClean="0"/>
              <a:t>mayor susceptibilidad a las infecciones </a:t>
            </a:r>
            <a:r>
              <a:rPr lang="es-ES" sz="2200" dirty="0" smtClean="0"/>
              <a:t>en esta población.</a:t>
            </a:r>
            <a:endParaRPr lang="es-AR" sz="2200" dirty="0"/>
          </a:p>
        </p:txBody>
      </p:sp>
      <p:sp>
        <p:nvSpPr>
          <p:cNvPr id="8" name="7 Rectángulo"/>
          <p:cNvSpPr/>
          <p:nvPr/>
        </p:nvSpPr>
        <p:spPr>
          <a:xfrm>
            <a:off x="6503390" y="6237312"/>
            <a:ext cx="2211438" cy="338554"/>
          </a:xfrm>
          <a:prstGeom prst="rect">
            <a:avLst/>
          </a:prstGeom>
        </p:spPr>
        <p:txBody>
          <a:bodyPr wrap="none">
            <a:spAutoFit/>
          </a:bodyPr>
          <a:lstStyle/>
          <a:p>
            <a:pPr algn="ctr">
              <a:buNone/>
            </a:pPr>
            <a:r>
              <a:rPr lang="es-AR" sz="1600" dirty="0" smtClean="0">
                <a:solidFill>
                  <a:srgbClr val="00B0F0"/>
                </a:solidFill>
              </a:rPr>
              <a:t>Dra. </a:t>
            </a:r>
            <a:r>
              <a:rPr lang="es-AR" sz="1600" dirty="0" err="1" smtClean="0">
                <a:solidFill>
                  <a:srgbClr val="00B0F0"/>
                </a:solidFill>
              </a:rPr>
              <a:t>Nahabedian</a:t>
            </a:r>
            <a:r>
              <a:rPr lang="es-AR" sz="1600" dirty="0" smtClean="0">
                <a:solidFill>
                  <a:srgbClr val="00B0F0"/>
                </a:solidFill>
              </a:rPr>
              <a:t> Susana</a:t>
            </a: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39552" y="332656"/>
            <a:ext cx="8064896" cy="281445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796136" y="3140968"/>
            <a:ext cx="2619375" cy="419100"/>
          </a:xfrm>
          <a:prstGeom prst="rect">
            <a:avLst/>
          </a:prstGeom>
          <a:noFill/>
          <a:ln w="9525">
            <a:noFill/>
            <a:miter lim="800000"/>
            <a:headEnd/>
            <a:tailEnd/>
          </a:ln>
        </p:spPr>
      </p:pic>
      <p:sp>
        <p:nvSpPr>
          <p:cNvPr id="4" name="3 Rectángulo"/>
          <p:cNvSpPr/>
          <p:nvPr/>
        </p:nvSpPr>
        <p:spPr>
          <a:xfrm>
            <a:off x="6804248" y="6165304"/>
            <a:ext cx="1965153" cy="307777"/>
          </a:xfrm>
          <a:prstGeom prst="rect">
            <a:avLst/>
          </a:prstGeom>
        </p:spPr>
        <p:txBody>
          <a:bodyPr wrap="none">
            <a:spAutoFit/>
          </a:bodyPr>
          <a:lstStyle/>
          <a:p>
            <a:pPr algn="ctr">
              <a:buNone/>
            </a:pPr>
            <a:r>
              <a:rPr lang="es-AR" sz="1400" dirty="0" smtClean="0">
                <a:solidFill>
                  <a:srgbClr val="00B0F0"/>
                </a:solidFill>
              </a:rPr>
              <a:t>Dra. </a:t>
            </a:r>
            <a:r>
              <a:rPr lang="es-AR" sz="1400" dirty="0" err="1" smtClean="0">
                <a:solidFill>
                  <a:srgbClr val="00B0F0"/>
                </a:solidFill>
              </a:rPr>
              <a:t>Nahabedian</a:t>
            </a:r>
            <a:r>
              <a:rPr lang="es-AR" sz="1400" dirty="0" smtClean="0">
                <a:solidFill>
                  <a:srgbClr val="00B0F0"/>
                </a:solidFill>
              </a:rPr>
              <a:t> Susana</a:t>
            </a:r>
          </a:p>
        </p:txBody>
      </p:sp>
    </p:spTree>
  </p:cSld>
  <p:clrMapOvr>
    <a:masterClrMapping/>
  </p:clrMapOvr>
  <p:transition>
    <p:split orient="vert"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3" cstate="print">
            <a:lum bright="-20000" contrast="40000"/>
          </a:blip>
          <a:srcRect/>
          <a:stretch>
            <a:fillRect/>
          </a:stretch>
        </p:blipFill>
        <p:spPr bwMode="auto">
          <a:xfrm>
            <a:off x="971600" y="67601"/>
            <a:ext cx="6984776" cy="6557260"/>
          </a:xfrm>
          <a:prstGeom prst="rect">
            <a:avLst/>
          </a:prstGeom>
          <a:noFill/>
          <a:ln w="9525">
            <a:noFill/>
            <a:miter lim="800000"/>
            <a:headEnd/>
            <a:tailEnd/>
          </a:ln>
        </p:spPr>
      </p:pic>
      <p:sp>
        <p:nvSpPr>
          <p:cNvPr id="5" name="4 CuadroTexto"/>
          <p:cNvSpPr txBox="1"/>
          <p:nvPr/>
        </p:nvSpPr>
        <p:spPr>
          <a:xfrm>
            <a:off x="1187624" y="1124744"/>
            <a:ext cx="1440160" cy="276999"/>
          </a:xfrm>
          <a:prstGeom prst="rect">
            <a:avLst/>
          </a:prstGeom>
          <a:solidFill>
            <a:schemeClr val="bg1"/>
          </a:solidFill>
        </p:spPr>
        <p:txBody>
          <a:bodyPr wrap="square" rtlCol="0">
            <a:spAutoFit/>
          </a:bodyPr>
          <a:lstStyle/>
          <a:p>
            <a:r>
              <a:rPr lang="es-AR" sz="1200" b="1" dirty="0" smtClean="0"/>
              <a:t>INICIO FUMAR</a:t>
            </a:r>
            <a:endParaRPr lang="es-AR" sz="1200" b="1" dirty="0"/>
          </a:p>
        </p:txBody>
      </p:sp>
      <p:sp>
        <p:nvSpPr>
          <p:cNvPr id="6" name="5 CuadroTexto"/>
          <p:cNvSpPr txBox="1"/>
          <p:nvPr/>
        </p:nvSpPr>
        <p:spPr>
          <a:xfrm>
            <a:off x="4355976" y="1124744"/>
            <a:ext cx="1800200" cy="276999"/>
          </a:xfrm>
          <a:prstGeom prst="rect">
            <a:avLst/>
          </a:prstGeom>
          <a:solidFill>
            <a:schemeClr val="bg1"/>
          </a:solidFill>
        </p:spPr>
        <p:txBody>
          <a:bodyPr wrap="square" rtlCol="0">
            <a:spAutoFit/>
          </a:bodyPr>
          <a:lstStyle/>
          <a:p>
            <a:r>
              <a:rPr lang="es-AR" sz="1200" b="1" dirty="0" smtClean="0"/>
              <a:t>PROGRESION A EPOC</a:t>
            </a:r>
            <a:endParaRPr lang="es-AR" sz="1200" b="1" dirty="0"/>
          </a:p>
        </p:txBody>
      </p:sp>
      <p:sp>
        <p:nvSpPr>
          <p:cNvPr id="7" name="6 CuadroTexto"/>
          <p:cNvSpPr txBox="1"/>
          <p:nvPr/>
        </p:nvSpPr>
        <p:spPr>
          <a:xfrm>
            <a:off x="1115616" y="678468"/>
            <a:ext cx="1944216" cy="446276"/>
          </a:xfrm>
          <a:prstGeom prst="rect">
            <a:avLst/>
          </a:prstGeom>
          <a:solidFill>
            <a:schemeClr val="bg1"/>
          </a:solidFill>
          <a:ln>
            <a:solidFill>
              <a:schemeClr val="tx2">
                <a:lumMod val="60000"/>
                <a:lumOff val="40000"/>
              </a:schemeClr>
            </a:solidFill>
          </a:ln>
        </p:spPr>
        <p:txBody>
          <a:bodyPr wrap="square" rtlCol="0">
            <a:spAutoFit/>
          </a:bodyPr>
          <a:lstStyle/>
          <a:p>
            <a:r>
              <a:rPr lang="es-AR" sz="1200" b="1" dirty="0" smtClean="0"/>
              <a:t>SENAL DE PELIGRO (HIT 1)</a:t>
            </a:r>
          </a:p>
          <a:p>
            <a:r>
              <a:rPr lang="es-AR" sz="1100" b="1" dirty="0" smtClean="0"/>
              <a:t>INDUCCIÓN INFLMACIÓN</a:t>
            </a:r>
            <a:endParaRPr lang="es-AR" sz="1100" b="1" dirty="0"/>
          </a:p>
        </p:txBody>
      </p:sp>
      <p:sp>
        <p:nvSpPr>
          <p:cNvPr id="8" name="7 CuadroTexto"/>
          <p:cNvSpPr txBox="1"/>
          <p:nvPr/>
        </p:nvSpPr>
        <p:spPr>
          <a:xfrm>
            <a:off x="4427984" y="231031"/>
            <a:ext cx="3384376" cy="461665"/>
          </a:xfrm>
          <a:prstGeom prst="rect">
            <a:avLst/>
          </a:prstGeom>
          <a:solidFill>
            <a:schemeClr val="bg1"/>
          </a:solidFill>
          <a:ln>
            <a:solidFill>
              <a:schemeClr val="tx2">
                <a:lumMod val="60000"/>
                <a:lumOff val="40000"/>
              </a:schemeClr>
            </a:solidFill>
          </a:ln>
        </p:spPr>
        <p:txBody>
          <a:bodyPr wrap="square" rtlCol="0">
            <a:spAutoFit/>
          </a:bodyPr>
          <a:lstStyle/>
          <a:p>
            <a:r>
              <a:rPr lang="es-AR" sz="1200" b="1" dirty="0" smtClean="0"/>
              <a:t>DAÑO ADN (HIT2)</a:t>
            </a:r>
          </a:p>
          <a:p>
            <a:r>
              <a:rPr lang="es-AR" sz="1200" b="1" dirty="0" smtClean="0"/>
              <a:t>INFLAMACION- APOPTOSIS-SENESCENCIA</a:t>
            </a:r>
            <a:endParaRPr lang="es-AR" sz="1200" b="1" dirty="0"/>
          </a:p>
        </p:txBody>
      </p:sp>
      <p:sp>
        <p:nvSpPr>
          <p:cNvPr id="9" name="8 CuadroTexto"/>
          <p:cNvSpPr txBox="1"/>
          <p:nvPr/>
        </p:nvSpPr>
        <p:spPr>
          <a:xfrm>
            <a:off x="1547664" y="1628800"/>
            <a:ext cx="2088232" cy="369332"/>
          </a:xfrm>
          <a:prstGeom prst="rect">
            <a:avLst/>
          </a:prstGeom>
          <a:solidFill>
            <a:schemeClr val="bg1"/>
          </a:solidFill>
        </p:spPr>
        <p:txBody>
          <a:bodyPr wrap="square" rtlCol="0">
            <a:spAutoFit/>
          </a:bodyPr>
          <a:lstStyle/>
          <a:p>
            <a:r>
              <a:rPr lang="es-AR" dirty="0" smtClean="0"/>
              <a:t>Fumadores Sanos</a:t>
            </a:r>
            <a:endParaRPr lang="es-AR" dirty="0"/>
          </a:p>
        </p:txBody>
      </p:sp>
      <p:sp>
        <p:nvSpPr>
          <p:cNvPr id="10" name="9 CuadroTexto"/>
          <p:cNvSpPr txBox="1"/>
          <p:nvPr/>
        </p:nvSpPr>
        <p:spPr>
          <a:xfrm>
            <a:off x="4283968" y="1691516"/>
            <a:ext cx="3384376" cy="369332"/>
          </a:xfrm>
          <a:prstGeom prst="rect">
            <a:avLst/>
          </a:prstGeom>
          <a:solidFill>
            <a:schemeClr val="bg1"/>
          </a:solidFill>
        </p:spPr>
        <p:txBody>
          <a:bodyPr wrap="square" rtlCol="0">
            <a:spAutoFit/>
          </a:bodyPr>
          <a:lstStyle/>
          <a:p>
            <a:r>
              <a:rPr lang="es-AR" dirty="0" smtClean="0"/>
              <a:t>Fumadores </a:t>
            </a:r>
            <a:r>
              <a:rPr lang="es-AR" dirty="0" err="1" smtClean="0"/>
              <a:t>Suceptibles</a:t>
            </a:r>
            <a:r>
              <a:rPr lang="es-AR" dirty="0" smtClean="0"/>
              <a:t> para EPOC</a:t>
            </a:r>
            <a:endParaRPr lang="es-AR" dirty="0"/>
          </a:p>
        </p:txBody>
      </p:sp>
      <p:pic>
        <p:nvPicPr>
          <p:cNvPr id="11" name="Picture 3"/>
          <p:cNvPicPr>
            <a:picLocks noChangeAspect="1" noChangeArrowheads="1"/>
          </p:cNvPicPr>
          <p:nvPr/>
        </p:nvPicPr>
        <p:blipFill>
          <a:blip r:embed="rId4" cstate="print"/>
          <a:srcRect/>
          <a:stretch>
            <a:fillRect/>
          </a:stretch>
        </p:blipFill>
        <p:spPr bwMode="auto">
          <a:xfrm>
            <a:off x="395536" y="6367008"/>
            <a:ext cx="2339752" cy="374360"/>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2067813"/>
            <a:ext cx="8424936" cy="2585323"/>
          </a:xfrm>
          <a:prstGeom prst="rect">
            <a:avLst/>
          </a:prstGeom>
          <a:solidFill>
            <a:schemeClr val="bg2"/>
          </a:solidFill>
          <a:ln>
            <a:solidFill>
              <a:srgbClr val="FF0000"/>
            </a:solidFill>
          </a:ln>
          <a:effectLst>
            <a:outerShdw blurRad="38100" dist="25400" dir="5400000" algn="t" rotWithShape="0">
              <a:srgbClr val="000000">
                <a:alpha val="50000"/>
              </a:srgbClr>
            </a:outerShdw>
            <a:softEdge rad="31750"/>
          </a:effectLst>
        </p:spPr>
        <p:style>
          <a:lnRef idx="1">
            <a:schemeClr val="accent4"/>
          </a:lnRef>
          <a:fillRef idx="2">
            <a:schemeClr val="accent4"/>
          </a:fillRef>
          <a:effectRef idx="1">
            <a:schemeClr val="accent4"/>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AR" sz="5400" b="1" dirty="0" smtClean="0">
                <a:ln w="11430">
                  <a:solidFill>
                    <a:schemeClr val="accent2">
                      <a:lumMod val="75000"/>
                    </a:schemeClr>
                  </a:solidFill>
                </a:ln>
                <a:solidFill>
                  <a:schemeClr val="accent1">
                    <a:lumMod val="75000"/>
                  </a:schemeClr>
                </a:solidFill>
                <a:effectLst>
                  <a:outerShdw blurRad="38100" dist="38100" dir="2700000" algn="tl">
                    <a:srgbClr val="000000">
                      <a:alpha val="43137"/>
                    </a:srgbClr>
                  </a:outerShdw>
                </a:effectLst>
              </a:rPr>
              <a:t>INFLAMACIÓN </a:t>
            </a:r>
          </a:p>
          <a:p>
            <a:pPr algn="ctr"/>
            <a:r>
              <a:rPr lang="es-AR" sz="5400" b="1" dirty="0" smtClean="0">
                <a:ln w="11430">
                  <a:solidFill>
                    <a:schemeClr val="accent2">
                      <a:lumMod val="75000"/>
                    </a:schemeClr>
                  </a:solidFill>
                </a:ln>
                <a:solidFill>
                  <a:schemeClr val="accent1">
                    <a:lumMod val="75000"/>
                  </a:schemeClr>
                </a:solidFill>
                <a:effectLst>
                  <a:outerShdw blurRad="38100" dist="38100" dir="2700000" algn="tl">
                    <a:srgbClr val="000000">
                      <a:alpha val="43137"/>
                    </a:srgbClr>
                  </a:outerShdw>
                </a:effectLst>
              </a:rPr>
              <a:t>+ </a:t>
            </a:r>
          </a:p>
          <a:p>
            <a:pPr algn="ctr"/>
            <a:r>
              <a:rPr lang="es-AR" sz="5400" b="1" dirty="0" smtClean="0">
                <a:ln w="11430">
                  <a:solidFill>
                    <a:schemeClr val="accent2">
                      <a:lumMod val="75000"/>
                    </a:schemeClr>
                  </a:solidFill>
                </a:ln>
                <a:solidFill>
                  <a:schemeClr val="accent1">
                    <a:lumMod val="75000"/>
                  </a:schemeClr>
                </a:solidFill>
                <a:effectLst>
                  <a:outerShdw blurRad="38100" dist="38100" dir="2700000" algn="tl">
                    <a:srgbClr val="000000">
                      <a:alpha val="43137"/>
                    </a:srgbClr>
                  </a:outerShdw>
                </a:effectLst>
              </a:rPr>
              <a:t>INMUNIDAD</a:t>
            </a:r>
            <a:endParaRPr lang="es-AR" sz="5400" b="1" dirty="0">
              <a:ln w="11430">
                <a:solidFill>
                  <a:schemeClr val="accent2">
                    <a:lumMod val="75000"/>
                  </a:schemeClr>
                </a:solidFill>
              </a:ln>
              <a:solidFill>
                <a:schemeClr val="accent1">
                  <a:lumMod val="75000"/>
                </a:schemeClr>
              </a:solidFill>
              <a:effectLst>
                <a:outerShdw blurRad="38100" dist="38100" dir="2700000" algn="tl">
                  <a:srgbClr val="000000">
                    <a:alpha val="43137"/>
                  </a:srgbClr>
                </a:outerShdw>
              </a:effectLst>
            </a:endParaRPr>
          </a:p>
        </p:txBody>
      </p:sp>
      <p:sp>
        <p:nvSpPr>
          <p:cNvPr id="3" name="2 Rectángulo"/>
          <p:cNvSpPr/>
          <p:nvPr/>
        </p:nvSpPr>
        <p:spPr>
          <a:xfrm>
            <a:off x="6156176" y="6021288"/>
            <a:ext cx="2473818" cy="369332"/>
          </a:xfrm>
          <a:prstGeom prst="rect">
            <a:avLst/>
          </a:prstGeom>
        </p:spPr>
        <p:txBody>
          <a:bodyPr wrap="none">
            <a:spAutoFit/>
          </a:bodyPr>
          <a:lstStyle/>
          <a:p>
            <a:pPr algn="ctr">
              <a:buNone/>
            </a:pPr>
            <a:r>
              <a:rPr lang="es-AR" dirty="0" smtClean="0">
                <a:solidFill>
                  <a:srgbClr val="00B0F0"/>
                </a:solidFill>
              </a:rPr>
              <a:t>Dra. </a:t>
            </a:r>
            <a:r>
              <a:rPr lang="es-AR" dirty="0" err="1" smtClean="0">
                <a:solidFill>
                  <a:srgbClr val="00B0F0"/>
                </a:solidFill>
              </a:rPr>
              <a:t>Nahabedian</a:t>
            </a:r>
            <a:r>
              <a:rPr lang="es-AR" dirty="0" smtClean="0">
                <a:solidFill>
                  <a:srgbClr val="00B0F0"/>
                </a:solidFill>
              </a:rPr>
              <a:t> Susana</a:t>
            </a: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3528" y="404665"/>
            <a:ext cx="8208912" cy="5632311"/>
          </a:xfrm>
          <a:prstGeom prst="rect">
            <a:avLst/>
          </a:prstGeom>
          <a:noFill/>
        </p:spPr>
        <p:txBody>
          <a:bodyPr wrap="square" rtlCol="0">
            <a:spAutoFit/>
          </a:bodyPr>
          <a:lstStyle/>
          <a:p>
            <a:pPr algn="just"/>
            <a:r>
              <a:rPr lang="es-AR" sz="2400" dirty="0" smtClean="0"/>
              <a:t>1- Porque la EPOC se dan mas en personas añosas</a:t>
            </a:r>
          </a:p>
          <a:p>
            <a:pPr algn="just"/>
            <a:r>
              <a:rPr lang="es-AR" sz="2400" b="1" i="1" dirty="0" smtClean="0"/>
              <a:t>Teoría de la mutación acumulativa. Explicaría que al ser el daño del ADN acumulativo se daría la enfermedad en personas mayores</a:t>
            </a:r>
            <a:r>
              <a:rPr lang="es-AR" sz="2400" i="1" dirty="0" smtClean="0"/>
              <a:t>.</a:t>
            </a:r>
          </a:p>
          <a:p>
            <a:pPr algn="just"/>
            <a:r>
              <a:rPr lang="es-AR" sz="2400" dirty="0" smtClean="0"/>
              <a:t>2- porque la inflamación aumenta progresivamente</a:t>
            </a:r>
          </a:p>
          <a:p>
            <a:pPr algn="just"/>
            <a:r>
              <a:rPr lang="es-AR" sz="2400" b="1" i="1" dirty="0" smtClean="0"/>
              <a:t>Por el círculo vicioso entre la inflamación y el daño del ADN.</a:t>
            </a:r>
          </a:p>
          <a:p>
            <a:pPr algn="just"/>
            <a:r>
              <a:rPr lang="es-AR" sz="2400" dirty="0" smtClean="0"/>
              <a:t>3- porque son inefectivos los corticoides, excepto en las exacerbaciones</a:t>
            </a:r>
          </a:p>
          <a:p>
            <a:pPr algn="just"/>
            <a:r>
              <a:rPr lang="es-AR" sz="2400" b="1" dirty="0" smtClean="0"/>
              <a:t>Porque los corticoides no tendrían efecto sobre el daño del ADN ni los SASP.</a:t>
            </a:r>
          </a:p>
          <a:p>
            <a:pPr algn="just"/>
            <a:r>
              <a:rPr lang="es-AR" sz="2400" dirty="0" smtClean="0"/>
              <a:t>4- porque el cáncer de pulmón es una complicación de la EPOC?</a:t>
            </a:r>
          </a:p>
          <a:p>
            <a:pPr algn="just"/>
            <a:r>
              <a:rPr lang="es-AR" sz="2400" b="1" i="1" dirty="0" smtClean="0"/>
              <a:t>Por la perpetuación del daño al ADN y el estrés </a:t>
            </a:r>
            <a:r>
              <a:rPr lang="es-AR" sz="2400" b="1" i="1" dirty="0" err="1" smtClean="0"/>
              <a:t>oxidativo</a:t>
            </a:r>
            <a:r>
              <a:rPr lang="es-AR" sz="2400" b="1" i="1" dirty="0" smtClean="0"/>
              <a:t>.</a:t>
            </a:r>
          </a:p>
          <a:p>
            <a:pPr algn="just"/>
            <a:r>
              <a:rPr lang="es-AR" sz="2400" dirty="0" smtClean="0"/>
              <a:t>5- porque la inflamación persiste aún después de no seguir fumando?</a:t>
            </a:r>
          </a:p>
          <a:p>
            <a:pPr algn="just"/>
            <a:r>
              <a:rPr lang="es-AR" sz="2400" b="1" i="1" dirty="0" smtClean="0"/>
              <a:t>Por la perpetuación del daño al ADN</a:t>
            </a:r>
          </a:p>
        </p:txBody>
      </p:sp>
      <p:pic>
        <p:nvPicPr>
          <p:cNvPr id="3" name="Picture 3"/>
          <p:cNvPicPr>
            <a:picLocks noChangeAspect="1" noChangeArrowheads="1"/>
          </p:cNvPicPr>
          <p:nvPr/>
        </p:nvPicPr>
        <p:blipFill>
          <a:blip r:embed="rId2" cstate="print"/>
          <a:srcRect/>
          <a:stretch>
            <a:fillRect/>
          </a:stretch>
        </p:blipFill>
        <p:spPr bwMode="auto">
          <a:xfrm>
            <a:off x="6012160" y="5877272"/>
            <a:ext cx="2619375" cy="419100"/>
          </a:xfrm>
          <a:prstGeom prst="rect">
            <a:avLst/>
          </a:prstGeom>
          <a:noFill/>
          <a:ln w="9525">
            <a:noFill/>
            <a:miter lim="800000"/>
            <a:headEnd/>
            <a:tailEnd/>
          </a:ln>
        </p:spPr>
      </p:pic>
      <p:sp>
        <p:nvSpPr>
          <p:cNvPr id="5" name="4 Rectángulo"/>
          <p:cNvSpPr/>
          <p:nvPr/>
        </p:nvSpPr>
        <p:spPr>
          <a:xfrm>
            <a:off x="6804248" y="6505599"/>
            <a:ext cx="1965153" cy="307777"/>
          </a:xfrm>
          <a:prstGeom prst="rect">
            <a:avLst/>
          </a:prstGeom>
        </p:spPr>
        <p:txBody>
          <a:bodyPr wrap="none">
            <a:spAutoFit/>
          </a:bodyPr>
          <a:lstStyle/>
          <a:p>
            <a:pPr algn="ctr">
              <a:buNone/>
            </a:pPr>
            <a:r>
              <a:rPr lang="es-AR" sz="1400" dirty="0" smtClean="0">
                <a:solidFill>
                  <a:srgbClr val="00B0F0"/>
                </a:solidFill>
              </a:rPr>
              <a:t>Dra. </a:t>
            </a:r>
            <a:r>
              <a:rPr lang="es-AR" sz="1400" dirty="0" err="1" smtClean="0">
                <a:solidFill>
                  <a:srgbClr val="00B0F0"/>
                </a:solidFill>
              </a:rPr>
              <a:t>Nahabedian</a:t>
            </a:r>
            <a:r>
              <a:rPr lang="es-AR" sz="1400" dirty="0" smtClean="0">
                <a:solidFill>
                  <a:srgbClr val="00B0F0"/>
                </a:solidFill>
              </a:rPr>
              <a:t> Susana</a:t>
            </a: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nri2530-f2"/>
          <p:cNvPicPr>
            <a:picLocks noChangeAspect="1" noChangeArrowheads="1"/>
          </p:cNvPicPr>
          <p:nvPr/>
        </p:nvPicPr>
        <p:blipFill>
          <a:blip r:embed="rId3" cstate="print">
            <a:lum bright="-20000" contrast="40000"/>
          </a:blip>
          <a:srcRect/>
          <a:stretch>
            <a:fillRect/>
          </a:stretch>
        </p:blipFill>
        <p:spPr bwMode="auto">
          <a:xfrm>
            <a:off x="107504" y="260648"/>
            <a:ext cx="8907143" cy="6048672"/>
          </a:xfrm>
          <a:prstGeom prst="rect">
            <a:avLst/>
          </a:prstGeom>
          <a:noFill/>
        </p:spPr>
      </p:pic>
      <p:sp>
        <p:nvSpPr>
          <p:cNvPr id="3" name="2 Rectángulo"/>
          <p:cNvSpPr/>
          <p:nvPr/>
        </p:nvSpPr>
        <p:spPr>
          <a:xfrm>
            <a:off x="323528" y="6290156"/>
            <a:ext cx="8568952" cy="523220"/>
          </a:xfrm>
          <a:prstGeom prst="rect">
            <a:avLst/>
          </a:prstGeom>
          <a:solidFill>
            <a:schemeClr val="bg1">
              <a:lumMod val="50000"/>
            </a:schemeClr>
          </a:solidFill>
        </p:spPr>
        <p:txBody>
          <a:bodyPr wrap="square">
            <a:spAutoFit/>
          </a:bodyPr>
          <a:lstStyle/>
          <a:p>
            <a:r>
              <a:rPr lang="sv-SE" sz="1400" dirty="0" smtClean="0">
                <a:solidFill>
                  <a:schemeClr val="tx1">
                    <a:lumMod val="95000"/>
                    <a:lumOff val="5000"/>
                  </a:schemeClr>
                </a:solidFill>
                <a:hlinkClick r:id="rId4"/>
              </a:rPr>
              <a:t>Martin R. Stämpfli &amp; Gary P. Anderson . </a:t>
            </a:r>
            <a:r>
              <a:rPr lang="en-US" sz="1400" dirty="0" smtClean="0">
                <a:solidFill>
                  <a:schemeClr val="tx1">
                    <a:lumMod val="95000"/>
                    <a:lumOff val="5000"/>
                  </a:schemeClr>
                </a:solidFill>
                <a:hlinkClick r:id="rId4"/>
              </a:rPr>
              <a:t>How cigarette smoke skews immune responses to promote infection, lung disease and cancer</a:t>
            </a:r>
            <a:r>
              <a:rPr lang="en-US" sz="1400" dirty="0" smtClean="0">
                <a:solidFill>
                  <a:schemeClr val="tx1">
                    <a:lumMod val="95000"/>
                    <a:lumOff val="5000"/>
                  </a:schemeClr>
                </a:solidFill>
              </a:rPr>
              <a:t>. Nature Reviews Immunology 9, 377-384 (May 2009)</a:t>
            </a:r>
            <a:endParaRPr lang="en-US" sz="1400" dirty="0">
              <a:solidFill>
                <a:schemeClr val="tx1">
                  <a:lumMod val="95000"/>
                  <a:lumOff val="5000"/>
                </a:schemeClr>
              </a:solidFill>
            </a:endParaRPr>
          </a:p>
        </p:txBody>
      </p:sp>
    </p:spTree>
  </p:cSld>
  <p:clrMapOvr>
    <a:masterClrMapping/>
  </p:clrMapOvr>
  <p:transition>
    <p:wipe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huffpost.com/gen/1636392/thumbs/o-CIGARRILLO-ELECTRONIC-facebook.jpg">
            <a:hlinkClick r:id="rId3"/>
          </p:cNvPr>
          <p:cNvPicPr>
            <a:picLocks noChangeAspect="1" noChangeArrowheads="1"/>
          </p:cNvPicPr>
          <p:nvPr/>
        </p:nvPicPr>
        <p:blipFill>
          <a:blip r:embed="rId4" cstate="print"/>
          <a:srcRect/>
          <a:stretch>
            <a:fillRect/>
          </a:stretch>
        </p:blipFill>
        <p:spPr bwMode="auto">
          <a:xfrm>
            <a:off x="35496" y="-27384"/>
            <a:ext cx="9073008" cy="4536504"/>
          </a:xfrm>
          <a:prstGeom prst="rect">
            <a:avLst/>
          </a:prstGeom>
          <a:noFill/>
        </p:spPr>
      </p:pic>
      <p:sp>
        <p:nvSpPr>
          <p:cNvPr id="3" name="2 Rectángulo"/>
          <p:cNvSpPr/>
          <p:nvPr/>
        </p:nvSpPr>
        <p:spPr>
          <a:xfrm>
            <a:off x="251520" y="6309320"/>
            <a:ext cx="2003305" cy="307777"/>
          </a:xfrm>
          <a:prstGeom prst="rect">
            <a:avLst/>
          </a:prstGeom>
        </p:spPr>
        <p:txBody>
          <a:bodyPr wrap="none">
            <a:spAutoFit/>
          </a:bodyPr>
          <a:lstStyle/>
          <a:p>
            <a:pPr algn="ctr">
              <a:buNone/>
            </a:pPr>
            <a:r>
              <a:rPr lang="es-AR" sz="1400" b="1" dirty="0" smtClean="0">
                <a:solidFill>
                  <a:srgbClr val="00B0F0"/>
                </a:solidFill>
              </a:rPr>
              <a:t>Dra. </a:t>
            </a:r>
            <a:r>
              <a:rPr lang="es-AR" sz="1400" b="1" dirty="0" err="1" smtClean="0">
                <a:solidFill>
                  <a:srgbClr val="00B0F0"/>
                </a:solidFill>
              </a:rPr>
              <a:t>Nahabedian</a:t>
            </a:r>
            <a:r>
              <a:rPr lang="es-AR" sz="1400" b="1" dirty="0" smtClean="0">
                <a:solidFill>
                  <a:srgbClr val="00B0F0"/>
                </a:solidFill>
              </a:rPr>
              <a:t> Susana</a:t>
            </a:r>
          </a:p>
        </p:txBody>
      </p:sp>
      <p:grpSp>
        <p:nvGrpSpPr>
          <p:cNvPr id="9" name="8 Grupo"/>
          <p:cNvGrpSpPr/>
          <p:nvPr/>
        </p:nvGrpSpPr>
        <p:grpSpPr>
          <a:xfrm>
            <a:off x="1331640" y="4509120"/>
            <a:ext cx="6402583" cy="2088232"/>
            <a:chOff x="1331640" y="4509120"/>
            <a:chExt cx="6402583" cy="2088232"/>
          </a:xfrm>
        </p:grpSpPr>
        <p:sp>
          <p:nvSpPr>
            <p:cNvPr id="5" name="4 Triángulo isósceles"/>
            <p:cNvSpPr/>
            <p:nvPr/>
          </p:nvSpPr>
          <p:spPr>
            <a:xfrm>
              <a:off x="3877872" y="5361173"/>
              <a:ext cx="1238772" cy="1236179"/>
            </a:xfrm>
            <a:prstGeom prst="triangle">
              <a:avLst/>
            </a:prstGeom>
            <a:solidFill>
              <a:srgbClr val="FFC000"/>
            </a:solidFill>
            <a:ln>
              <a:solidFill>
                <a:srgbClr val="FFC000"/>
              </a:solidFill>
            </a:ln>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6" name="5 Rectángulo"/>
            <p:cNvSpPr/>
            <p:nvPr/>
          </p:nvSpPr>
          <p:spPr>
            <a:xfrm rot="11631162">
              <a:off x="2832745" y="5312359"/>
              <a:ext cx="3470291" cy="170343"/>
            </a:xfrm>
            <a:prstGeom prst="rect">
              <a:avLst/>
            </a:prstGeom>
            <a:solidFill>
              <a:srgbClr val="FFCC66"/>
            </a:solidFill>
            <a:ln>
              <a:solidFill>
                <a:srgbClr val="FFC0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7" name="4 CuadroTexto"/>
            <p:cNvSpPr txBox="1">
              <a:spLocks noChangeArrowheads="1"/>
            </p:cNvSpPr>
            <p:nvPr/>
          </p:nvSpPr>
          <p:spPr bwMode="auto">
            <a:xfrm>
              <a:off x="5940152" y="5877272"/>
              <a:ext cx="1794071" cy="369332"/>
            </a:xfrm>
            <a:prstGeom prst="rect">
              <a:avLst/>
            </a:prstGeom>
            <a:noFill/>
            <a:ln w="9525">
              <a:solidFill>
                <a:srgbClr val="FFC000"/>
              </a:solidFill>
              <a:miter lim="800000"/>
              <a:headEnd/>
              <a:tailEnd/>
            </a:ln>
          </p:spPr>
          <p:txBody>
            <a:bodyPr>
              <a:spAutoFit/>
            </a:bodyPr>
            <a:lstStyle/>
            <a:p>
              <a:pPr algn="ctr"/>
              <a:r>
                <a:rPr lang="es-ES" b="1" dirty="0"/>
                <a:t>OXIDATIVOS</a:t>
              </a:r>
            </a:p>
          </p:txBody>
        </p:sp>
        <p:sp>
          <p:nvSpPr>
            <p:cNvPr id="8" name="5 CuadroTexto"/>
            <p:cNvSpPr txBox="1">
              <a:spLocks noChangeArrowheads="1"/>
            </p:cNvSpPr>
            <p:nvPr/>
          </p:nvSpPr>
          <p:spPr bwMode="auto">
            <a:xfrm>
              <a:off x="1331640" y="4509120"/>
              <a:ext cx="1819163" cy="338554"/>
            </a:xfrm>
            <a:prstGeom prst="rect">
              <a:avLst/>
            </a:prstGeom>
            <a:noFill/>
            <a:ln w="9525">
              <a:solidFill>
                <a:srgbClr val="FFC000"/>
              </a:solidFill>
              <a:miter lim="800000"/>
              <a:headEnd/>
              <a:tailEnd/>
            </a:ln>
          </p:spPr>
          <p:txBody>
            <a:bodyPr wrap="square">
              <a:spAutoFit/>
            </a:bodyPr>
            <a:lstStyle/>
            <a:p>
              <a:r>
                <a:rPr lang="es-ES" sz="1600" b="1" dirty="0"/>
                <a:t>ANTI-OXIDATIVOS</a:t>
              </a:r>
            </a:p>
          </p:txBody>
        </p:sp>
      </p:gr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23528" y="6165304"/>
            <a:ext cx="4523482" cy="276999"/>
          </a:xfrm>
          <a:prstGeom prst="rect">
            <a:avLst/>
          </a:prstGeom>
        </p:spPr>
        <p:txBody>
          <a:bodyPr wrap="none">
            <a:spAutoFit/>
          </a:bodyPr>
          <a:lstStyle/>
          <a:p>
            <a:r>
              <a:rPr lang="es-AR" sz="1200" dirty="0" smtClean="0"/>
              <a:t>Lee et al..</a:t>
            </a:r>
            <a:r>
              <a:rPr lang="es-AR" sz="1200" dirty="0" err="1" smtClean="0"/>
              <a:t>Cigarette</a:t>
            </a:r>
            <a:r>
              <a:rPr lang="es-AR" sz="1200" dirty="0" smtClean="0"/>
              <a:t> Smoking and </a:t>
            </a:r>
            <a:r>
              <a:rPr lang="es-AR" sz="1200" dirty="0" err="1" smtClean="0"/>
              <a:t>Inflammation</a:t>
            </a:r>
            <a:r>
              <a:rPr lang="es-AR" sz="1200" dirty="0" smtClean="0"/>
              <a:t>. J </a:t>
            </a:r>
            <a:r>
              <a:rPr lang="es-AR" sz="1200" dirty="0" err="1" smtClean="0"/>
              <a:t>Dent</a:t>
            </a:r>
            <a:r>
              <a:rPr lang="es-AR" sz="1200" dirty="0" smtClean="0"/>
              <a:t> Res 90(2) 2012 </a:t>
            </a:r>
            <a:endParaRPr lang="es-AR" sz="1200" dirty="0"/>
          </a:p>
        </p:txBody>
      </p:sp>
      <p:pic>
        <p:nvPicPr>
          <p:cNvPr id="18434" name="Picture 2" descr="http://noticias.uach.cl/fotografia.php?not=42816.png">
            <a:hlinkClick r:id="rId3"/>
          </p:cNvPr>
          <p:cNvPicPr>
            <a:picLocks noChangeAspect="1" noChangeArrowheads="1"/>
          </p:cNvPicPr>
          <p:nvPr/>
        </p:nvPicPr>
        <p:blipFill>
          <a:blip r:embed="rId4" cstate="print"/>
          <a:srcRect t="8861" r="16456"/>
          <a:stretch>
            <a:fillRect/>
          </a:stretch>
        </p:blipFill>
        <p:spPr bwMode="auto">
          <a:xfrm>
            <a:off x="323528" y="1412776"/>
            <a:ext cx="4752528" cy="3888432"/>
          </a:xfrm>
          <a:prstGeom prst="rect">
            <a:avLst/>
          </a:prstGeom>
          <a:noFill/>
        </p:spPr>
      </p:pic>
      <p:sp>
        <p:nvSpPr>
          <p:cNvPr id="10" name="9 CuadroTexto"/>
          <p:cNvSpPr txBox="1"/>
          <p:nvPr/>
        </p:nvSpPr>
        <p:spPr>
          <a:xfrm>
            <a:off x="5436096" y="605006"/>
            <a:ext cx="3240360" cy="1815882"/>
          </a:xfrm>
          <a:prstGeom prst="rect">
            <a:avLst/>
          </a:prstGeom>
          <a:noFill/>
          <a:ln>
            <a:solidFill>
              <a:schemeClr val="tx1"/>
            </a:solidFill>
          </a:ln>
        </p:spPr>
        <p:txBody>
          <a:bodyPr wrap="square" rtlCol="0">
            <a:spAutoFit/>
          </a:bodyPr>
          <a:lstStyle/>
          <a:p>
            <a:r>
              <a:rPr lang="es-AR" sz="1600" b="1" dirty="0" smtClean="0"/>
              <a:t>TOXINAS CARCINOGÉNICOS</a:t>
            </a:r>
          </a:p>
          <a:p>
            <a:pPr>
              <a:buFont typeface="Arial" pitchFamily="34" charset="0"/>
              <a:buChar char="•"/>
            </a:pPr>
            <a:r>
              <a:rPr lang="es-AR" sz="1400" dirty="0" smtClean="0"/>
              <a:t>Hidrocarburos </a:t>
            </a:r>
            <a:r>
              <a:rPr lang="es-AR" sz="1400" dirty="0" err="1" smtClean="0"/>
              <a:t>Policíclicos</a:t>
            </a:r>
            <a:r>
              <a:rPr lang="es-AR" sz="1400" dirty="0" smtClean="0"/>
              <a:t>  Aromáticos</a:t>
            </a:r>
          </a:p>
          <a:p>
            <a:pPr>
              <a:buFont typeface="Arial" pitchFamily="34" charset="0"/>
              <a:buChar char="•"/>
            </a:pPr>
            <a:r>
              <a:rPr lang="es-AR" sz="1600" dirty="0" err="1" smtClean="0"/>
              <a:t>Nickel</a:t>
            </a:r>
            <a:endParaRPr lang="es-AR" sz="1600" dirty="0" smtClean="0"/>
          </a:p>
          <a:p>
            <a:pPr>
              <a:buFont typeface="Arial" pitchFamily="34" charset="0"/>
              <a:buChar char="•"/>
            </a:pPr>
            <a:r>
              <a:rPr lang="es-AR" sz="1600" dirty="0" smtClean="0"/>
              <a:t>Cadmio</a:t>
            </a:r>
          </a:p>
          <a:p>
            <a:pPr>
              <a:buFont typeface="Arial" pitchFamily="34" charset="0"/>
              <a:buChar char="•"/>
            </a:pPr>
            <a:r>
              <a:rPr lang="es-AR" sz="1600" dirty="0" smtClean="0"/>
              <a:t>Arsénico</a:t>
            </a:r>
          </a:p>
          <a:p>
            <a:pPr>
              <a:buFont typeface="Arial" pitchFamily="34" charset="0"/>
              <a:buChar char="•"/>
            </a:pPr>
            <a:r>
              <a:rPr lang="es-AR" sz="1600" dirty="0" smtClean="0"/>
              <a:t>Cromo</a:t>
            </a:r>
          </a:p>
          <a:p>
            <a:pPr>
              <a:buFont typeface="Arial" pitchFamily="34" charset="0"/>
              <a:buChar char="•"/>
            </a:pPr>
            <a:r>
              <a:rPr lang="es-AR" sz="1600" dirty="0" smtClean="0"/>
              <a:t>Otros</a:t>
            </a:r>
            <a:endParaRPr lang="es-AR" dirty="0"/>
          </a:p>
        </p:txBody>
      </p:sp>
      <p:sp>
        <p:nvSpPr>
          <p:cNvPr id="11" name="10 CuadroTexto"/>
          <p:cNvSpPr txBox="1"/>
          <p:nvPr/>
        </p:nvSpPr>
        <p:spPr>
          <a:xfrm>
            <a:off x="5436096" y="4437112"/>
            <a:ext cx="3384376" cy="1631216"/>
          </a:xfrm>
          <a:prstGeom prst="rect">
            <a:avLst/>
          </a:prstGeom>
          <a:noFill/>
          <a:ln>
            <a:solidFill>
              <a:schemeClr val="tx1"/>
            </a:solidFill>
          </a:ln>
        </p:spPr>
        <p:txBody>
          <a:bodyPr wrap="square" rtlCol="0">
            <a:spAutoFit/>
          </a:bodyPr>
          <a:lstStyle/>
          <a:p>
            <a:r>
              <a:rPr lang="es-AR" sz="1600" b="1" dirty="0" smtClean="0">
                <a:latin typeface="Arial Narrow" pitchFamily="34" charset="0"/>
              </a:rPr>
              <a:t>TOXINAS INMUNOMODULADORAS</a:t>
            </a:r>
          </a:p>
          <a:p>
            <a:pPr>
              <a:buFont typeface="Arial" pitchFamily="34" charset="0"/>
              <a:buChar char="•"/>
            </a:pPr>
            <a:r>
              <a:rPr lang="es-AR" sz="1600" dirty="0" smtClean="0"/>
              <a:t>nicotina</a:t>
            </a:r>
          </a:p>
          <a:p>
            <a:pPr>
              <a:buFont typeface="Arial" pitchFamily="34" charset="0"/>
              <a:buChar char="•"/>
            </a:pPr>
            <a:r>
              <a:rPr lang="es-AR" sz="1600" dirty="0" smtClean="0"/>
              <a:t>Monóxido de Carbono</a:t>
            </a:r>
          </a:p>
          <a:p>
            <a:pPr>
              <a:buFont typeface="Arial" pitchFamily="34" charset="0"/>
              <a:buChar char="•"/>
            </a:pPr>
            <a:r>
              <a:rPr lang="es-AR" sz="1600" dirty="0" smtClean="0"/>
              <a:t>Acroleína</a:t>
            </a:r>
          </a:p>
          <a:p>
            <a:pPr>
              <a:buFont typeface="Arial" pitchFamily="34" charset="0"/>
              <a:buChar char="•"/>
            </a:pPr>
            <a:r>
              <a:rPr lang="es-AR" sz="2000" b="1" dirty="0" smtClean="0"/>
              <a:t>ROS</a:t>
            </a:r>
          </a:p>
          <a:p>
            <a:pPr>
              <a:buFont typeface="Arial" pitchFamily="34" charset="0"/>
              <a:buChar char="•"/>
            </a:pPr>
            <a:r>
              <a:rPr lang="es-AR" sz="1600" dirty="0" smtClean="0"/>
              <a:t>Otros</a:t>
            </a:r>
            <a:endParaRPr lang="es-AR" dirty="0"/>
          </a:p>
        </p:txBody>
      </p:sp>
      <p:sp>
        <p:nvSpPr>
          <p:cNvPr id="12" name="11 CuadroTexto"/>
          <p:cNvSpPr txBox="1"/>
          <p:nvPr/>
        </p:nvSpPr>
        <p:spPr>
          <a:xfrm>
            <a:off x="5436096" y="2708920"/>
            <a:ext cx="3240360" cy="1569660"/>
          </a:xfrm>
          <a:prstGeom prst="rect">
            <a:avLst/>
          </a:prstGeom>
          <a:noFill/>
          <a:ln>
            <a:solidFill>
              <a:schemeClr val="tx1"/>
            </a:solidFill>
          </a:ln>
        </p:spPr>
        <p:txBody>
          <a:bodyPr wrap="square" rtlCol="0">
            <a:spAutoFit/>
          </a:bodyPr>
          <a:lstStyle/>
          <a:p>
            <a:r>
              <a:rPr lang="es-AR" sz="1600" b="1" dirty="0" smtClean="0">
                <a:latin typeface="Arial Narrow" pitchFamily="34" charset="0"/>
              </a:rPr>
              <a:t>TOXINAS ADICTIVAS O QUE PUEDEN AUMENTAR LA ADICCIÓN</a:t>
            </a:r>
          </a:p>
          <a:p>
            <a:pPr>
              <a:buFont typeface="Arial" pitchFamily="34" charset="0"/>
              <a:buChar char="•"/>
            </a:pPr>
            <a:r>
              <a:rPr lang="es-AR" sz="1600" dirty="0" smtClean="0"/>
              <a:t>nicotina</a:t>
            </a:r>
          </a:p>
          <a:p>
            <a:pPr>
              <a:buFont typeface="Arial" pitchFamily="34" charset="0"/>
              <a:buChar char="•"/>
            </a:pPr>
            <a:r>
              <a:rPr lang="es-AR" sz="1600" dirty="0" smtClean="0"/>
              <a:t>Acetaldehído</a:t>
            </a:r>
          </a:p>
          <a:p>
            <a:pPr>
              <a:buFont typeface="Arial" pitchFamily="34" charset="0"/>
              <a:buChar char="•"/>
            </a:pPr>
            <a:r>
              <a:rPr lang="es-AR" sz="1600" dirty="0" smtClean="0"/>
              <a:t>Amoníaco</a:t>
            </a:r>
          </a:p>
          <a:p>
            <a:pPr>
              <a:buFont typeface="Arial" pitchFamily="34" charset="0"/>
              <a:buChar char="•"/>
            </a:pPr>
            <a:r>
              <a:rPr lang="es-AR" sz="1600" dirty="0" smtClean="0"/>
              <a:t>Otros</a:t>
            </a:r>
            <a:endParaRPr lang="es-AR" dirty="0"/>
          </a:p>
        </p:txBody>
      </p:sp>
      <p:sp>
        <p:nvSpPr>
          <p:cNvPr id="13" name="12 Flecha derecha"/>
          <p:cNvSpPr/>
          <p:nvPr/>
        </p:nvSpPr>
        <p:spPr>
          <a:xfrm>
            <a:off x="5076056" y="5067182"/>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13 Flecha derecha"/>
          <p:cNvSpPr/>
          <p:nvPr/>
        </p:nvSpPr>
        <p:spPr>
          <a:xfrm>
            <a:off x="5076056" y="3429000"/>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14 Flecha derecha"/>
          <p:cNvSpPr/>
          <p:nvPr/>
        </p:nvSpPr>
        <p:spPr>
          <a:xfrm>
            <a:off x="5076056" y="1466782"/>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15 Rectángulo"/>
          <p:cNvSpPr/>
          <p:nvPr/>
        </p:nvSpPr>
        <p:spPr>
          <a:xfrm>
            <a:off x="467544" y="5301208"/>
            <a:ext cx="3342775" cy="523220"/>
          </a:xfrm>
          <a:prstGeom prst="rect">
            <a:avLst/>
          </a:prstGeom>
        </p:spPr>
        <p:txBody>
          <a:bodyPr wrap="square">
            <a:spAutoFit/>
          </a:bodyPr>
          <a:lstStyle/>
          <a:p>
            <a:pPr>
              <a:buFont typeface="Arial" pitchFamily="34" charset="0"/>
              <a:buChar char="•"/>
            </a:pPr>
            <a:r>
              <a:rPr lang="es-AR" sz="1400" dirty="0" smtClean="0"/>
              <a:t>ROS: </a:t>
            </a:r>
            <a:r>
              <a:rPr lang="en-US" sz="1400" dirty="0" smtClean="0"/>
              <a:t>reactive oxidant substances</a:t>
            </a:r>
          </a:p>
          <a:p>
            <a:r>
              <a:rPr lang="en-US" sz="1400" dirty="0" err="1" smtClean="0"/>
              <a:t>Especies</a:t>
            </a:r>
            <a:r>
              <a:rPr lang="en-US" sz="1400" dirty="0" smtClean="0"/>
              <a:t> de </a:t>
            </a:r>
            <a:r>
              <a:rPr lang="en-US" sz="1400" dirty="0" err="1" smtClean="0"/>
              <a:t>oxígeno</a:t>
            </a:r>
            <a:r>
              <a:rPr lang="en-US" sz="1400" dirty="0" smtClean="0"/>
              <a:t> </a:t>
            </a:r>
            <a:r>
              <a:rPr lang="en-US" sz="1400" dirty="0" err="1" smtClean="0"/>
              <a:t>reactivas</a:t>
            </a:r>
            <a:endParaRPr lang="es-AR" sz="1400" dirty="0" smtClean="0"/>
          </a:p>
        </p:txBody>
      </p:sp>
      <p:sp>
        <p:nvSpPr>
          <p:cNvPr id="17" name="16 Rectángulo"/>
          <p:cNvSpPr/>
          <p:nvPr/>
        </p:nvSpPr>
        <p:spPr>
          <a:xfrm>
            <a:off x="6372200" y="6237312"/>
            <a:ext cx="2473818" cy="369332"/>
          </a:xfrm>
          <a:prstGeom prst="rect">
            <a:avLst/>
          </a:prstGeom>
        </p:spPr>
        <p:txBody>
          <a:bodyPr wrap="none">
            <a:spAutoFit/>
          </a:bodyPr>
          <a:lstStyle/>
          <a:p>
            <a:pPr algn="ctr">
              <a:buNone/>
            </a:pPr>
            <a:r>
              <a:rPr lang="es-AR" dirty="0" smtClean="0">
                <a:solidFill>
                  <a:srgbClr val="00B0F0"/>
                </a:solidFill>
              </a:rPr>
              <a:t>Dra. </a:t>
            </a:r>
            <a:r>
              <a:rPr lang="es-AR" dirty="0" err="1" smtClean="0">
                <a:solidFill>
                  <a:srgbClr val="00B0F0"/>
                </a:solidFill>
              </a:rPr>
              <a:t>Nahabedian</a:t>
            </a:r>
            <a:r>
              <a:rPr lang="es-AR" dirty="0" smtClean="0">
                <a:solidFill>
                  <a:srgbClr val="00B0F0"/>
                </a:solidFill>
              </a:rPr>
              <a:t> Susana</a:t>
            </a:r>
          </a:p>
        </p:txBody>
      </p:sp>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descr="http://lapatriaenlinea.com/fotos/10_2011/85369_1_13.jpg">
            <a:hlinkClick r:id="rId3"/>
          </p:cNvPr>
          <p:cNvPicPr>
            <a:picLocks noChangeAspect="1" noChangeArrowheads="1"/>
          </p:cNvPicPr>
          <p:nvPr/>
        </p:nvPicPr>
        <p:blipFill>
          <a:blip r:embed="rId4" cstate="print"/>
          <a:srcRect b="6708"/>
          <a:stretch>
            <a:fillRect/>
          </a:stretch>
        </p:blipFill>
        <p:spPr bwMode="auto">
          <a:xfrm>
            <a:off x="2195736" y="2132856"/>
            <a:ext cx="5832648" cy="3365084"/>
          </a:xfrm>
          <a:prstGeom prst="rect">
            <a:avLst/>
          </a:prstGeom>
          <a:noFill/>
        </p:spPr>
      </p:pic>
      <p:grpSp>
        <p:nvGrpSpPr>
          <p:cNvPr id="15" name="14 Grupo"/>
          <p:cNvGrpSpPr/>
          <p:nvPr/>
        </p:nvGrpSpPr>
        <p:grpSpPr>
          <a:xfrm>
            <a:off x="1835696" y="332656"/>
            <a:ext cx="2388096" cy="2057673"/>
            <a:chOff x="899592" y="548680"/>
            <a:chExt cx="2388096" cy="2057673"/>
          </a:xfrm>
        </p:grpSpPr>
        <p:sp>
          <p:nvSpPr>
            <p:cNvPr id="4" name="3 CuadroTexto"/>
            <p:cNvSpPr txBox="1"/>
            <p:nvPr/>
          </p:nvSpPr>
          <p:spPr>
            <a:xfrm>
              <a:off x="899592" y="548680"/>
              <a:ext cx="864096" cy="461665"/>
            </a:xfrm>
            <a:prstGeom prst="rect">
              <a:avLst/>
            </a:prstGeom>
            <a:noFill/>
          </p:spPr>
          <p:txBody>
            <a:bodyPr wrap="square" rtlCol="0">
              <a:spAutoFit/>
            </a:bodyPr>
            <a:lstStyle/>
            <a:p>
              <a:r>
                <a:rPr lang="es-AR" sz="2400" b="1" dirty="0" smtClean="0"/>
                <a:t>ROS</a:t>
              </a:r>
              <a:endParaRPr lang="es-AR" sz="2400" b="1" dirty="0"/>
            </a:p>
          </p:txBody>
        </p:sp>
        <p:sp>
          <p:nvSpPr>
            <p:cNvPr id="5" name="4 CuadroTexto"/>
            <p:cNvSpPr txBox="1"/>
            <p:nvPr/>
          </p:nvSpPr>
          <p:spPr>
            <a:xfrm>
              <a:off x="1051992" y="773088"/>
              <a:ext cx="864096" cy="461665"/>
            </a:xfrm>
            <a:prstGeom prst="rect">
              <a:avLst/>
            </a:prstGeom>
            <a:noFill/>
          </p:spPr>
          <p:txBody>
            <a:bodyPr wrap="square" rtlCol="0">
              <a:spAutoFit/>
            </a:bodyPr>
            <a:lstStyle/>
            <a:p>
              <a:r>
                <a:rPr lang="es-AR" sz="2400" b="1" dirty="0" smtClean="0"/>
                <a:t>ROS</a:t>
              </a:r>
              <a:endParaRPr lang="es-AR" sz="2400" b="1" dirty="0"/>
            </a:p>
          </p:txBody>
        </p:sp>
        <p:sp>
          <p:nvSpPr>
            <p:cNvPr id="6" name="5 CuadroTexto"/>
            <p:cNvSpPr txBox="1"/>
            <p:nvPr/>
          </p:nvSpPr>
          <p:spPr>
            <a:xfrm>
              <a:off x="1204392" y="925488"/>
              <a:ext cx="864096" cy="461665"/>
            </a:xfrm>
            <a:prstGeom prst="rect">
              <a:avLst/>
            </a:prstGeom>
            <a:noFill/>
          </p:spPr>
          <p:txBody>
            <a:bodyPr wrap="square" rtlCol="0">
              <a:spAutoFit/>
            </a:bodyPr>
            <a:lstStyle/>
            <a:p>
              <a:r>
                <a:rPr lang="es-AR" sz="2400" b="1" dirty="0" smtClean="0"/>
                <a:t>ROS</a:t>
              </a:r>
              <a:endParaRPr lang="es-AR" sz="2400" b="1" dirty="0"/>
            </a:p>
          </p:txBody>
        </p:sp>
        <p:sp>
          <p:nvSpPr>
            <p:cNvPr id="7" name="6 CuadroTexto"/>
            <p:cNvSpPr txBox="1"/>
            <p:nvPr/>
          </p:nvSpPr>
          <p:spPr>
            <a:xfrm>
              <a:off x="1356792" y="1077888"/>
              <a:ext cx="864096" cy="461665"/>
            </a:xfrm>
            <a:prstGeom prst="rect">
              <a:avLst/>
            </a:prstGeom>
            <a:noFill/>
          </p:spPr>
          <p:txBody>
            <a:bodyPr wrap="square" rtlCol="0">
              <a:spAutoFit/>
            </a:bodyPr>
            <a:lstStyle/>
            <a:p>
              <a:r>
                <a:rPr lang="es-AR" sz="2400" b="1" dirty="0" smtClean="0"/>
                <a:t>ROS</a:t>
              </a:r>
              <a:endParaRPr lang="es-AR" sz="2400" b="1" dirty="0"/>
            </a:p>
          </p:txBody>
        </p:sp>
        <p:sp>
          <p:nvSpPr>
            <p:cNvPr id="8" name="7 CuadroTexto"/>
            <p:cNvSpPr txBox="1"/>
            <p:nvPr/>
          </p:nvSpPr>
          <p:spPr>
            <a:xfrm>
              <a:off x="1509192" y="1230288"/>
              <a:ext cx="864096" cy="461665"/>
            </a:xfrm>
            <a:prstGeom prst="rect">
              <a:avLst/>
            </a:prstGeom>
            <a:noFill/>
          </p:spPr>
          <p:txBody>
            <a:bodyPr wrap="square" rtlCol="0">
              <a:spAutoFit/>
            </a:bodyPr>
            <a:lstStyle/>
            <a:p>
              <a:r>
                <a:rPr lang="es-AR" sz="2400" b="1" dirty="0" smtClean="0"/>
                <a:t>ROS</a:t>
              </a:r>
              <a:endParaRPr lang="es-AR" sz="2400" b="1" dirty="0"/>
            </a:p>
          </p:txBody>
        </p:sp>
        <p:sp>
          <p:nvSpPr>
            <p:cNvPr id="9" name="8 CuadroTexto"/>
            <p:cNvSpPr txBox="1"/>
            <p:nvPr/>
          </p:nvSpPr>
          <p:spPr>
            <a:xfrm>
              <a:off x="1661592" y="1382688"/>
              <a:ext cx="864096" cy="461665"/>
            </a:xfrm>
            <a:prstGeom prst="rect">
              <a:avLst/>
            </a:prstGeom>
            <a:noFill/>
          </p:spPr>
          <p:txBody>
            <a:bodyPr wrap="square" rtlCol="0">
              <a:spAutoFit/>
            </a:bodyPr>
            <a:lstStyle/>
            <a:p>
              <a:r>
                <a:rPr lang="es-AR" sz="2400" b="1" dirty="0" smtClean="0"/>
                <a:t>ROS</a:t>
              </a:r>
              <a:endParaRPr lang="es-AR" sz="2400" b="1" dirty="0"/>
            </a:p>
          </p:txBody>
        </p:sp>
        <p:sp>
          <p:nvSpPr>
            <p:cNvPr id="10" name="9 CuadroTexto"/>
            <p:cNvSpPr txBox="1"/>
            <p:nvPr/>
          </p:nvSpPr>
          <p:spPr>
            <a:xfrm>
              <a:off x="1813992" y="1535088"/>
              <a:ext cx="864096" cy="461665"/>
            </a:xfrm>
            <a:prstGeom prst="rect">
              <a:avLst/>
            </a:prstGeom>
            <a:noFill/>
          </p:spPr>
          <p:txBody>
            <a:bodyPr wrap="square" rtlCol="0">
              <a:spAutoFit/>
            </a:bodyPr>
            <a:lstStyle/>
            <a:p>
              <a:r>
                <a:rPr lang="es-AR" sz="2400" b="1" dirty="0" smtClean="0"/>
                <a:t>ROS</a:t>
              </a:r>
              <a:endParaRPr lang="es-AR" sz="2400" b="1" dirty="0"/>
            </a:p>
          </p:txBody>
        </p:sp>
        <p:sp>
          <p:nvSpPr>
            <p:cNvPr id="11" name="10 CuadroTexto"/>
            <p:cNvSpPr txBox="1"/>
            <p:nvPr/>
          </p:nvSpPr>
          <p:spPr>
            <a:xfrm>
              <a:off x="1966392" y="1687488"/>
              <a:ext cx="864096" cy="461665"/>
            </a:xfrm>
            <a:prstGeom prst="rect">
              <a:avLst/>
            </a:prstGeom>
            <a:noFill/>
          </p:spPr>
          <p:txBody>
            <a:bodyPr wrap="square" rtlCol="0">
              <a:spAutoFit/>
            </a:bodyPr>
            <a:lstStyle/>
            <a:p>
              <a:r>
                <a:rPr lang="es-AR" sz="2400" b="1" dirty="0" smtClean="0"/>
                <a:t>ROS</a:t>
              </a:r>
              <a:endParaRPr lang="es-AR" sz="2400" b="1" dirty="0"/>
            </a:p>
          </p:txBody>
        </p:sp>
        <p:sp>
          <p:nvSpPr>
            <p:cNvPr id="12" name="11 CuadroTexto"/>
            <p:cNvSpPr txBox="1"/>
            <p:nvPr/>
          </p:nvSpPr>
          <p:spPr>
            <a:xfrm>
              <a:off x="2118792" y="1839888"/>
              <a:ext cx="864096" cy="461665"/>
            </a:xfrm>
            <a:prstGeom prst="rect">
              <a:avLst/>
            </a:prstGeom>
            <a:noFill/>
          </p:spPr>
          <p:txBody>
            <a:bodyPr wrap="square" rtlCol="0">
              <a:spAutoFit/>
            </a:bodyPr>
            <a:lstStyle/>
            <a:p>
              <a:r>
                <a:rPr lang="es-AR" sz="2400" b="1" dirty="0" smtClean="0"/>
                <a:t>ROS</a:t>
              </a:r>
              <a:endParaRPr lang="es-AR" sz="2400" b="1" dirty="0"/>
            </a:p>
          </p:txBody>
        </p:sp>
        <p:sp>
          <p:nvSpPr>
            <p:cNvPr id="13" name="12 CuadroTexto"/>
            <p:cNvSpPr txBox="1"/>
            <p:nvPr/>
          </p:nvSpPr>
          <p:spPr>
            <a:xfrm>
              <a:off x="2271192" y="1992288"/>
              <a:ext cx="864096" cy="461665"/>
            </a:xfrm>
            <a:prstGeom prst="rect">
              <a:avLst/>
            </a:prstGeom>
            <a:noFill/>
          </p:spPr>
          <p:txBody>
            <a:bodyPr wrap="square" rtlCol="0">
              <a:spAutoFit/>
            </a:bodyPr>
            <a:lstStyle/>
            <a:p>
              <a:r>
                <a:rPr lang="es-AR" sz="2400" b="1" dirty="0" smtClean="0"/>
                <a:t>ROS</a:t>
              </a:r>
              <a:endParaRPr lang="es-AR" sz="2400" b="1" dirty="0"/>
            </a:p>
          </p:txBody>
        </p:sp>
        <p:sp>
          <p:nvSpPr>
            <p:cNvPr id="14" name="13 CuadroTexto"/>
            <p:cNvSpPr txBox="1"/>
            <p:nvPr/>
          </p:nvSpPr>
          <p:spPr>
            <a:xfrm>
              <a:off x="2423592" y="2144688"/>
              <a:ext cx="864096" cy="461665"/>
            </a:xfrm>
            <a:prstGeom prst="rect">
              <a:avLst/>
            </a:prstGeom>
            <a:noFill/>
          </p:spPr>
          <p:txBody>
            <a:bodyPr wrap="square" rtlCol="0">
              <a:spAutoFit/>
            </a:bodyPr>
            <a:lstStyle/>
            <a:p>
              <a:r>
                <a:rPr lang="es-AR" sz="2400" b="1" dirty="0" smtClean="0"/>
                <a:t>ROS</a:t>
              </a:r>
              <a:endParaRPr lang="es-AR" sz="2400" b="1" dirty="0"/>
            </a:p>
          </p:txBody>
        </p:sp>
      </p:grpSp>
      <p:cxnSp>
        <p:nvCxnSpPr>
          <p:cNvPr id="19" name="18 Conector recto de flecha"/>
          <p:cNvCxnSpPr>
            <a:stCxn id="113" idx="1"/>
            <a:endCxn id="52" idx="0"/>
          </p:cNvCxnSpPr>
          <p:nvPr/>
        </p:nvCxnSpPr>
        <p:spPr>
          <a:xfrm flipH="1">
            <a:off x="1822376" y="3609020"/>
            <a:ext cx="3722240" cy="1667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32" name="31 Grupo"/>
          <p:cNvGrpSpPr/>
          <p:nvPr/>
        </p:nvGrpSpPr>
        <p:grpSpPr>
          <a:xfrm>
            <a:off x="0" y="3140968"/>
            <a:ext cx="2388096" cy="2057673"/>
            <a:chOff x="899592" y="548680"/>
            <a:chExt cx="2388096" cy="2057673"/>
          </a:xfrm>
        </p:grpSpPr>
        <p:sp>
          <p:nvSpPr>
            <p:cNvPr id="33" name="32 CuadroTexto"/>
            <p:cNvSpPr txBox="1"/>
            <p:nvPr/>
          </p:nvSpPr>
          <p:spPr>
            <a:xfrm>
              <a:off x="899592" y="548680"/>
              <a:ext cx="864096" cy="461665"/>
            </a:xfrm>
            <a:prstGeom prst="rect">
              <a:avLst/>
            </a:prstGeom>
            <a:noFill/>
          </p:spPr>
          <p:txBody>
            <a:bodyPr wrap="square" rtlCol="0">
              <a:spAutoFit/>
            </a:bodyPr>
            <a:lstStyle/>
            <a:p>
              <a:r>
                <a:rPr lang="es-AR" sz="2400" b="1" dirty="0" smtClean="0"/>
                <a:t>ROS</a:t>
              </a:r>
              <a:endParaRPr lang="es-AR" sz="2400" b="1" dirty="0"/>
            </a:p>
          </p:txBody>
        </p:sp>
        <p:sp>
          <p:nvSpPr>
            <p:cNvPr id="34" name="33 CuadroTexto"/>
            <p:cNvSpPr txBox="1"/>
            <p:nvPr/>
          </p:nvSpPr>
          <p:spPr>
            <a:xfrm>
              <a:off x="1051992" y="773088"/>
              <a:ext cx="864096" cy="461665"/>
            </a:xfrm>
            <a:prstGeom prst="rect">
              <a:avLst/>
            </a:prstGeom>
            <a:noFill/>
          </p:spPr>
          <p:txBody>
            <a:bodyPr wrap="square" rtlCol="0">
              <a:spAutoFit/>
            </a:bodyPr>
            <a:lstStyle/>
            <a:p>
              <a:r>
                <a:rPr lang="es-AR" sz="2400" b="1" dirty="0" smtClean="0"/>
                <a:t>ROS</a:t>
              </a:r>
              <a:endParaRPr lang="es-AR" sz="2400" b="1" dirty="0"/>
            </a:p>
          </p:txBody>
        </p:sp>
        <p:sp>
          <p:nvSpPr>
            <p:cNvPr id="35" name="34 CuadroTexto"/>
            <p:cNvSpPr txBox="1"/>
            <p:nvPr/>
          </p:nvSpPr>
          <p:spPr>
            <a:xfrm>
              <a:off x="1204392" y="925488"/>
              <a:ext cx="864096" cy="461665"/>
            </a:xfrm>
            <a:prstGeom prst="rect">
              <a:avLst/>
            </a:prstGeom>
            <a:noFill/>
          </p:spPr>
          <p:txBody>
            <a:bodyPr wrap="square" rtlCol="0">
              <a:spAutoFit/>
            </a:bodyPr>
            <a:lstStyle/>
            <a:p>
              <a:r>
                <a:rPr lang="es-AR" sz="2400" b="1" dirty="0" smtClean="0"/>
                <a:t>ROS</a:t>
              </a:r>
              <a:endParaRPr lang="es-AR" sz="2400" b="1" dirty="0"/>
            </a:p>
          </p:txBody>
        </p:sp>
        <p:sp>
          <p:nvSpPr>
            <p:cNvPr id="36" name="35 CuadroTexto"/>
            <p:cNvSpPr txBox="1"/>
            <p:nvPr/>
          </p:nvSpPr>
          <p:spPr>
            <a:xfrm>
              <a:off x="1356792" y="1077888"/>
              <a:ext cx="864096" cy="461665"/>
            </a:xfrm>
            <a:prstGeom prst="rect">
              <a:avLst/>
            </a:prstGeom>
            <a:noFill/>
          </p:spPr>
          <p:txBody>
            <a:bodyPr wrap="square" rtlCol="0">
              <a:spAutoFit/>
            </a:bodyPr>
            <a:lstStyle/>
            <a:p>
              <a:r>
                <a:rPr lang="es-AR" sz="2400" b="1" dirty="0" smtClean="0"/>
                <a:t>ROS</a:t>
              </a:r>
              <a:endParaRPr lang="es-AR" sz="2400" b="1" dirty="0"/>
            </a:p>
          </p:txBody>
        </p:sp>
        <p:sp>
          <p:nvSpPr>
            <p:cNvPr id="37" name="36 CuadroTexto"/>
            <p:cNvSpPr txBox="1"/>
            <p:nvPr/>
          </p:nvSpPr>
          <p:spPr>
            <a:xfrm>
              <a:off x="1509192" y="1230288"/>
              <a:ext cx="864096" cy="461665"/>
            </a:xfrm>
            <a:prstGeom prst="rect">
              <a:avLst/>
            </a:prstGeom>
            <a:noFill/>
          </p:spPr>
          <p:txBody>
            <a:bodyPr wrap="square" rtlCol="0">
              <a:spAutoFit/>
            </a:bodyPr>
            <a:lstStyle/>
            <a:p>
              <a:r>
                <a:rPr lang="es-AR" sz="2400" b="1" dirty="0" smtClean="0"/>
                <a:t>ROS</a:t>
              </a:r>
              <a:endParaRPr lang="es-AR" sz="2400" b="1" dirty="0"/>
            </a:p>
          </p:txBody>
        </p:sp>
        <p:sp>
          <p:nvSpPr>
            <p:cNvPr id="38" name="37 CuadroTexto"/>
            <p:cNvSpPr txBox="1"/>
            <p:nvPr/>
          </p:nvSpPr>
          <p:spPr>
            <a:xfrm>
              <a:off x="1661592" y="1382688"/>
              <a:ext cx="864096" cy="461665"/>
            </a:xfrm>
            <a:prstGeom prst="rect">
              <a:avLst/>
            </a:prstGeom>
            <a:noFill/>
          </p:spPr>
          <p:txBody>
            <a:bodyPr wrap="square" rtlCol="0">
              <a:spAutoFit/>
            </a:bodyPr>
            <a:lstStyle/>
            <a:p>
              <a:r>
                <a:rPr lang="es-AR" sz="2400" b="1" dirty="0" smtClean="0"/>
                <a:t>ROS</a:t>
              </a:r>
              <a:endParaRPr lang="es-AR" sz="2400" b="1" dirty="0"/>
            </a:p>
          </p:txBody>
        </p:sp>
        <p:sp>
          <p:nvSpPr>
            <p:cNvPr id="39" name="38 CuadroTexto"/>
            <p:cNvSpPr txBox="1"/>
            <p:nvPr/>
          </p:nvSpPr>
          <p:spPr>
            <a:xfrm>
              <a:off x="1813992" y="1535088"/>
              <a:ext cx="864096" cy="461665"/>
            </a:xfrm>
            <a:prstGeom prst="rect">
              <a:avLst/>
            </a:prstGeom>
            <a:noFill/>
          </p:spPr>
          <p:txBody>
            <a:bodyPr wrap="square" rtlCol="0">
              <a:spAutoFit/>
            </a:bodyPr>
            <a:lstStyle/>
            <a:p>
              <a:r>
                <a:rPr lang="es-AR" sz="2400" b="1" dirty="0" smtClean="0"/>
                <a:t>ROS</a:t>
              </a:r>
              <a:endParaRPr lang="es-AR" sz="2400" b="1" dirty="0"/>
            </a:p>
          </p:txBody>
        </p:sp>
        <p:sp>
          <p:nvSpPr>
            <p:cNvPr id="40" name="39 CuadroTexto"/>
            <p:cNvSpPr txBox="1"/>
            <p:nvPr/>
          </p:nvSpPr>
          <p:spPr>
            <a:xfrm>
              <a:off x="1966392" y="1687488"/>
              <a:ext cx="864096" cy="461665"/>
            </a:xfrm>
            <a:prstGeom prst="rect">
              <a:avLst/>
            </a:prstGeom>
            <a:noFill/>
          </p:spPr>
          <p:txBody>
            <a:bodyPr wrap="square" rtlCol="0">
              <a:spAutoFit/>
            </a:bodyPr>
            <a:lstStyle/>
            <a:p>
              <a:r>
                <a:rPr lang="es-AR" sz="2400" b="1" dirty="0" smtClean="0"/>
                <a:t>ROS</a:t>
              </a:r>
              <a:endParaRPr lang="es-AR" sz="2400" b="1" dirty="0"/>
            </a:p>
          </p:txBody>
        </p:sp>
        <p:sp>
          <p:nvSpPr>
            <p:cNvPr id="41" name="40 CuadroTexto"/>
            <p:cNvSpPr txBox="1"/>
            <p:nvPr/>
          </p:nvSpPr>
          <p:spPr>
            <a:xfrm>
              <a:off x="2118792" y="1839888"/>
              <a:ext cx="864096" cy="461665"/>
            </a:xfrm>
            <a:prstGeom prst="rect">
              <a:avLst/>
            </a:prstGeom>
            <a:noFill/>
          </p:spPr>
          <p:txBody>
            <a:bodyPr wrap="square" rtlCol="0">
              <a:spAutoFit/>
            </a:bodyPr>
            <a:lstStyle/>
            <a:p>
              <a:r>
                <a:rPr lang="es-AR" sz="2400" b="1" dirty="0" smtClean="0"/>
                <a:t>ROS</a:t>
              </a:r>
              <a:endParaRPr lang="es-AR" sz="2400" b="1" dirty="0"/>
            </a:p>
          </p:txBody>
        </p:sp>
        <p:sp>
          <p:nvSpPr>
            <p:cNvPr id="42" name="41 CuadroTexto"/>
            <p:cNvSpPr txBox="1"/>
            <p:nvPr/>
          </p:nvSpPr>
          <p:spPr>
            <a:xfrm>
              <a:off x="2271192" y="1992288"/>
              <a:ext cx="864096" cy="461665"/>
            </a:xfrm>
            <a:prstGeom prst="rect">
              <a:avLst/>
            </a:prstGeom>
            <a:noFill/>
          </p:spPr>
          <p:txBody>
            <a:bodyPr wrap="square" rtlCol="0">
              <a:spAutoFit/>
            </a:bodyPr>
            <a:lstStyle/>
            <a:p>
              <a:r>
                <a:rPr lang="es-AR" sz="2400" b="1" dirty="0" smtClean="0"/>
                <a:t>ROS</a:t>
              </a:r>
              <a:endParaRPr lang="es-AR" sz="2400" b="1" dirty="0"/>
            </a:p>
          </p:txBody>
        </p:sp>
        <p:sp>
          <p:nvSpPr>
            <p:cNvPr id="43" name="42 CuadroTexto"/>
            <p:cNvSpPr txBox="1"/>
            <p:nvPr/>
          </p:nvSpPr>
          <p:spPr>
            <a:xfrm>
              <a:off x="2423592" y="2144688"/>
              <a:ext cx="864096" cy="461665"/>
            </a:xfrm>
            <a:prstGeom prst="rect">
              <a:avLst/>
            </a:prstGeom>
            <a:noFill/>
          </p:spPr>
          <p:txBody>
            <a:bodyPr wrap="square" rtlCol="0">
              <a:spAutoFit/>
            </a:bodyPr>
            <a:lstStyle/>
            <a:p>
              <a:r>
                <a:rPr lang="es-AR" sz="2400" b="1" dirty="0" smtClean="0"/>
                <a:t>ROS</a:t>
              </a:r>
              <a:endParaRPr lang="es-AR" sz="2400" b="1" dirty="0"/>
            </a:p>
          </p:txBody>
        </p:sp>
      </p:grpSp>
      <p:grpSp>
        <p:nvGrpSpPr>
          <p:cNvPr id="44" name="43 Grupo"/>
          <p:cNvGrpSpPr/>
          <p:nvPr/>
        </p:nvGrpSpPr>
        <p:grpSpPr>
          <a:xfrm>
            <a:off x="323528" y="2636912"/>
            <a:ext cx="2388096" cy="2057673"/>
            <a:chOff x="899592" y="548680"/>
            <a:chExt cx="2388096" cy="2057673"/>
          </a:xfrm>
        </p:grpSpPr>
        <p:sp>
          <p:nvSpPr>
            <p:cNvPr id="45" name="44 CuadroTexto"/>
            <p:cNvSpPr txBox="1"/>
            <p:nvPr/>
          </p:nvSpPr>
          <p:spPr>
            <a:xfrm>
              <a:off x="899592" y="548680"/>
              <a:ext cx="864096" cy="461665"/>
            </a:xfrm>
            <a:prstGeom prst="rect">
              <a:avLst/>
            </a:prstGeom>
            <a:noFill/>
          </p:spPr>
          <p:txBody>
            <a:bodyPr wrap="square" rtlCol="0">
              <a:spAutoFit/>
            </a:bodyPr>
            <a:lstStyle/>
            <a:p>
              <a:r>
                <a:rPr lang="es-AR" sz="2400" b="1" dirty="0" smtClean="0"/>
                <a:t>ROS</a:t>
              </a:r>
              <a:endParaRPr lang="es-AR" sz="2400" b="1" dirty="0"/>
            </a:p>
          </p:txBody>
        </p:sp>
        <p:sp>
          <p:nvSpPr>
            <p:cNvPr id="46" name="45 CuadroTexto"/>
            <p:cNvSpPr txBox="1"/>
            <p:nvPr/>
          </p:nvSpPr>
          <p:spPr>
            <a:xfrm>
              <a:off x="1051992" y="773088"/>
              <a:ext cx="864096" cy="461665"/>
            </a:xfrm>
            <a:prstGeom prst="rect">
              <a:avLst/>
            </a:prstGeom>
            <a:noFill/>
          </p:spPr>
          <p:txBody>
            <a:bodyPr wrap="square" rtlCol="0">
              <a:spAutoFit/>
            </a:bodyPr>
            <a:lstStyle/>
            <a:p>
              <a:r>
                <a:rPr lang="es-AR" sz="2400" b="1" dirty="0" smtClean="0"/>
                <a:t>ROS</a:t>
              </a:r>
              <a:endParaRPr lang="es-AR" sz="2400" b="1" dirty="0"/>
            </a:p>
          </p:txBody>
        </p:sp>
        <p:sp>
          <p:nvSpPr>
            <p:cNvPr id="47" name="46 CuadroTexto"/>
            <p:cNvSpPr txBox="1"/>
            <p:nvPr/>
          </p:nvSpPr>
          <p:spPr>
            <a:xfrm>
              <a:off x="1204392" y="925488"/>
              <a:ext cx="864096" cy="461665"/>
            </a:xfrm>
            <a:prstGeom prst="rect">
              <a:avLst/>
            </a:prstGeom>
            <a:noFill/>
          </p:spPr>
          <p:txBody>
            <a:bodyPr wrap="square" rtlCol="0">
              <a:spAutoFit/>
            </a:bodyPr>
            <a:lstStyle/>
            <a:p>
              <a:r>
                <a:rPr lang="es-AR" sz="2400" b="1" dirty="0" smtClean="0"/>
                <a:t>ROS</a:t>
              </a:r>
              <a:endParaRPr lang="es-AR" sz="2400" b="1" dirty="0"/>
            </a:p>
          </p:txBody>
        </p:sp>
        <p:sp>
          <p:nvSpPr>
            <p:cNvPr id="48" name="47 CuadroTexto"/>
            <p:cNvSpPr txBox="1"/>
            <p:nvPr/>
          </p:nvSpPr>
          <p:spPr>
            <a:xfrm>
              <a:off x="1356792" y="1077888"/>
              <a:ext cx="864096" cy="461665"/>
            </a:xfrm>
            <a:prstGeom prst="rect">
              <a:avLst/>
            </a:prstGeom>
            <a:noFill/>
          </p:spPr>
          <p:txBody>
            <a:bodyPr wrap="square" rtlCol="0">
              <a:spAutoFit/>
            </a:bodyPr>
            <a:lstStyle/>
            <a:p>
              <a:r>
                <a:rPr lang="es-AR" sz="2400" b="1" dirty="0" smtClean="0"/>
                <a:t>ROS</a:t>
              </a:r>
              <a:endParaRPr lang="es-AR" sz="2400" b="1" dirty="0"/>
            </a:p>
          </p:txBody>
        </p:sp>
        <p:sp>
          <p:nvSpPr>
            <p:cNvPr id="49" name="48 CuadroTexto"/>
            <p:cNvSpPr txBox="1"/>
            <p:nvPr/>
          </p:nvSpPr>
          <p:spPr>
            <a:xfrm>
              <a:off x="1509192" y="1230288"/>
              <a:ext cx="864096" cy="461665"/>
            </a:xfrm>
            <a:prstGeom prst="rect">
              <a:avLst/>
            </a:prstGeom>
            <a:noFill/>
          </p:spPr>
          <p:txBody>
            <a:bodyPr wrap="square" rtlCol="0">
              <a:spAutoFit/>
            </a:bodyPr>
            <a:lstStyle/>
            <a:p>
              <a:r>
                <a:rPr lang="es-AR" sz="2400" b="1" dirty="0" smtClean="0"/>
                <a:t>ROS</a:t>
              </a:r>
              <a:endParaRPr lang="es-AR" sz="2400" b="1" dirty="0"/>
            </a:p>
          </p:txBody>
        </p:sp>
        <p:sp>
          <p:nvSpPr>
            <p:cNvPr id="50" name="49 CuadroTexto"/>
            <p:cNvSpPr txBox="1"/>
            <p:nvPr/>
          </p:nvSpPr>
          <p:spPr>
            <a:xfrm>
              <a:off x="1661592" y="1382688"/>
              <a:ext cx="864096" cy="461665"/>
            </a:xfrm>
            <a:prstGeom prst="rect">
              <a:avLst/>
            </a:prstGeom>
            <a:noFill/>
          </p:spPr>
          <p:txBody>
            <a:bodyPr wrap="square" rtlCol="0">
              <a:spAutoFit/>
            </a:bodyPr>
            <a:lstStyle/>
            <a:p>
              <a:r>
                <a:rPr lang="es-AR" sz="2400" b="1" dirty="0" smtClean="0"/>
                <a:t>ROS</a:t>
              </a:r>
              <a:endParaRPr lang="es-AR" sz="2400" b="1" dirty="0"/>
            </a:p>
          </p:txBody>
        </p:sp>
        <p:sp>
          <p:nvSpPr>
            <p:cNvPr id="51" name="50 CuadroTexto"/>
            <p:cNvSpPr txBox="1"/>
            <p:nvPr/>
          </p:nvSpPr>
          <p:spPr>
            <a:xfrm>
              <a:off x="1813992" y="1535088"/>
              <a:ext cx="864096" cy="461665"/>
            </a:xfrm>
            <a:prstGeom prst="rect">
              <a:avLst/>
            </a:prstGeom>
            <a:noFill/>
          </p:spPr>
          <p:txBody>
            <a:bodyPr wrap="square" rtlCol="0">
              <a:spAutoFit/>
            </a:bodyPr>
            <a:lstStyle/>
            <a:p>
              <a:r>
                <a:rPr lang="es-AR" sz="2400" b="1" dirty="0" smtClean="0"/>
                <a:t>ROS</a:t>
              </a:r>
              <a:endParaRPr lang="es-AR" sz="2400" b="1" dirty="0"/>
            </a:p>
          </p:txBody>
        </p:sp>
        <p:sp>
          <p:nvSpPr>
            <p:cNvPr id="52" name="51 CuadroTexto"/>
            <p:cNvSpPr txBox="1"/>
            <p:nvPr/>
          </p:nvSpPr>
          <p:spPr>
            <a:xfrm>
              <a:off x="1966392" y="1687488"/>
              <a:ext cx="864096" cy="461665"/>
            </a:xfrm>
            <a:prstGeom prst="rect">
              <a:avLst/>
            </a:prstGeom>
            <a:noFill/>
          </p:spPr>
          <p:txBody>
            <a:bodyPr wrap="square" rtlCol="0">
              <a:spAutoFit/>
            </a:bodyPr>
            <a:lstStyle/>
            <a:p>
              <a:r>
                <a:rPr lang="es-AR" sz="2400" b="1" dirty="0" smtClean="0"/>
                <a:t>ROS</a:t>
              </a:r>
              <a:endParaRPr lang="es-AR" sz="2400" b="1" dirty="0"/>
            </a:p>
          </p:txBody>
        </p:sp>
        <p:sp>
          <p:nvSpPr>
            <p:cNvPr id="53" name="52 CuadroTexto"/>
            <p:cNvSpPr txBox="1"/>
            <p:nvPr/>
          </p:nvSpPr>
          <p:spPr>
            <a:xfrm>
              <a:off x="2118792" y="1839888"/>
              <a:ext cx="864096" cy="461665"/>
            </a:xfrm>
            <a:prstGeom prst="rect">
              <a:avLst/>
            </a:prstGeom>
            <a:noFill/>
          </p:spPr>
          <p:txBody>
            <a:bodyPr wrap="square" rtlCol="0">
              <a:spAutoFit/>
            </a:bodyPr>
            <a:lstStyle/>
            <a:p>
              <a:r>
                <a:rPr lang="es-AR" sz="2400" b="1" dirty="0" smtClean="0"/>
                <a:t>ROS</a:t>
              </a:r>
              <a:endParaRPr lang="es-AR" sz="2400" b="1" dirty="0"/>
            </a:p>
          </p:txBody>
        </p:sp>
        <p:sp>
          <p:nvSpPr>
            <p:cNvPr id="54" name="53 CuadroTexto"/>
            <p:cNvSpPr txBox="1"/>
            <p:nvPr/>
          </p:nvSpPr>
          <p:spPr>
            <a:xfrm>
              <a:off x="2271192" y="1992288"/>
              <a:ext cx="864096" cy="461665"/>
            </a:xfrm>
            <a:prstGeom prst="rect">
              <a:avLst/>
            </a:prstGeom>
            <a:noFill/>
          </p:spPr>
          <p:txBody>
            <a:bodyPr wrap="square" rtlCol="0">
              <a:spAutoFit/>
            </a:bodyPr>
            <a:lstStyle/>
            <a:p>
              <a:r>
                <a:rPr lang="es-AR" sz="2400" b="1" dirty="0" smtClean="0"/>
                <a:t>ROS</a:t>
              </a:r>
              <a:endParaRPr lang="es-AR" sz="2400" b="1" dirty="0"/>
            </a:p>
          </p:txBody>
        </p:sp>
        <p:sp>
          <p:nvSpPr>
            <p:cNvPr id="55" name="54 CuadroTexto"/>
            <p:cNvSpPr txBox="1"/>
            <p:nvPr/>
          </p:nvSpPr>
          <p:spPr>
            <a:xfrm>
              <a:off x="2423592" y="2144688"/>
              <a:ext cx="864096" cy="461665"/>
            </a:xfrm>
            <a:prstGeom prst="rect">
              <a:avLst/>
            </a:prstGeom>
            <a:noFill/>
          </p:spPr>
          <p:txBody>
            <a:bodyPr wrap="square" rtlCol="0">
              <a:spAutoFit/>
            </a:bodyPr>
            <a:lstStyle/>
            <a:p>
              <a:r>
                <a:rPr lang="es-AR" sz="2400" b="1" dirty="0" smtClean="0"/>
                <a:t>ROS</a:t>
              </a:r>
              <a:endParaRPr lang="es-AR" sz="2400" b="1" dirty="0"/>
            </a:p>
          </p:txBody>
        </p:sp>
      </p:grpSp>
      <p:grpSp>
        <p:nvGrpSpPr>
          <p:cNvPr id="56" name="55 Grupo"/>
          <p:cNvGrpSpPr/>
          <p:nvPr/>
        </p:nvGrpSpPr>
        <p:grpSpPr>
          <a:xfrm>
            <a:off x="179512" y="1484784"/>
            <a:ext cx="2388096" cy="2057673"/>
            <a:chOff x="899592" y="548680"/>
            <a:chExt cx="2388096" cy="2057673"/>
          </a:xfrm>
        </p:grpSpPr>
        <p:sp>
          <p:nvSpPr>
            <p:cNvPr id="57" name="56 CuadroTexto"/>
            <p:cNvSpPr txBox="1"/>
            <p:nvPr/>
          </p:nvSpPr>
          <p:spPr>
            <a:xfrm>
              <a:off x="899592" y="548680"/>
              <a:ext cx="864096" cy="461665"/>
            </a:xfrm>
            <a:prstGeom prst="rect">
              <a:avLst/>
            </a:prstGeom>
            <a:noFill/>
          </p:spPr>
          <p:txBody>
            <a:bodyPr wrap="square" rtlCol="0">
              <a:spAutoFit/>
            </a:bodyPr>
            <a:lstStyle/>
            <a:p>
              <a:r>
                <a:rPr lang="es-AR" sz="2400" b="1" dirty="0" smtClean="0"/>
                <a:t>ROS</a:t>
              </a:r>
              <a:endParaRPr lang="es-AR" sz="2400" b="1" dirty="0"/>
            </a:p>
          </p:txBody>
        </p:sp>
        <p:sp>
          <p:nvSpPr>
            <p:cNvPr id="58" name="57 CuadroTexto"/>
            <p:cNvSpPr txBox="1"/>
            <p:nvPr/>
          </p:nvSpPr>
          <p:spPr>
            <a:xfrm>
              <a:off x="1051992" y="773088"/>
              <a:ext cx="864096" cy="461665"/>
            </a:xfrm>
            <a:prstGeom prst="rect">
              <a:avLst/>
            </a:prstGeom>
            <a:noFill/>
          </p:spPr>
          <p:txBody>
            <a:bodyPr wrap="square" rtlCol="0">
              <a:spAutoFit/>
            </a:bodyPr>
            <a:lstStyle/>
            <a:p>
              <a:r>
                <a:rPr lang="es-AR" sz="2400" b="1" dirty="0" smtClean="0"/>
                <a:t>ROS</a:t>
              </a:r>
              <a:endParaRPr lang="es-AR" sz="2400" b="1" dirty="0"/>
            </a:p>
          </p:txBody>
        </p:sp>
        <p:sp>
          <p:nvSpPr>
            <p:cNvPr id="59" name="58 CuadroTexto"/>
            <p:cNvSpPr txBox="1"/>
            <p:nvPr/>
          </p:nvSpPr>
          <p:spPr>
            <a:xfrm>
              <a:off x="1204392" y="925488"/>
              <a:ext cx="864096" cy="461665"/>
            </a:xfrm>
            <a:prstGeom prst="rect">
              <a:avLst/>
            </a:prstGeom>
            <a:noFill/>
          </p:spPr>
          <p:txBody>
            <a:bodyPr wrap="square" rtlCol="0">
              <a:spAutoFit/>
            </a:bodyPr>
            <a:lstStyle/>
            <a:p>
              <a:r>
                <a:rPr lang="es-AR" sz="2400" b="1" dirty="0" smtClean="0"/>
                <a:t>ROS</a:t>
              </a:r>
              <a:endParaRPr lang="es-AR" sz="2400" b="1" dirty="0"/>
            </a:p>
          </p:txBody>
        </p:sp>
        <p:sp>
          <p:nvSpPr>
            <p:cNvPr id="60" name="59 CuadroTexto"/>
            <p:cNvSpPr txBox="1"/>
            <p:nvPr/>
          </p:nvSpPr>
          <p:spPr>
            <a:xfrm>
              <a:off x="1356792" y="1077888"/>
              <a:ext cx="864096" cy="461665"/>
            </a:xfrm>
            <a:prstGeom prst="rect">
              <a:avLst/>
            </a:prstGeom>
            <a:noFill/>
          </p:spPr>
          <p:txBody>
            <a:bodyPr wrap="square" rtlCol="0">
              <a:spAutoFit/>
            </a:bodyPr>
            <a:lstStyle/>
            <a:p>
              <a:r>
                <a:rPr lang="es-AR" sz="2400" b="1" dirty="0" smtClean="0"/>
                <a:t>ROS</a:t>
              </a:r>
              <a:endParaRPr lang="es-AR" sz="2400" b="1" dirty="0"/>
            </a:p>
          </p:txBody>
        </p:sp>
        <p:sp>
          <p:nvSpPr>
            <p:cNvPr id="61" name="60 CuadroTexto"/>
            <p:cNvSpPr txBox="1"/>
            <p:nvPr/>
          </p:nvSpPr>
          <p:spPr>
            <a:xfrm>
              <a:off x="1509192" y="1230288"/>
              <a:ext cx="864096" cy="461665"/>
            </a:xfrm>
            <a:prstGeom prst="rect">
              <a:avLst/>
            </a:prstGeom>
            <a:noFill/>
          </p:spPr>
          <p:txBody>
            <a:bodyPr wrap="square" rtlCol="0">
              <a:spAutoFit/>
            </a:bodyPr>
            <a:lstStyle/>
            <a:p>
              <a:r>
                <a:rPr lang="es-AR" sz="2400" b="1" dirty="0" smtClean="0"/>
                <a:t>ROS</a:t>
              </a:r>
              <a:endParaRPr lang="es-AR" sz="2400" b="1" dirty="0"/>
            </a:p>
          </p:txBody>
        </p:sp>
        <p:sp>
          <p:nvSpPr>
            <p:cNvPr id="62" name="61 CuadroTexto"/>
            <p:cNvSpPr txBox="1"/>
            <p:nvPr/>
          </p:nvSpPr>
          <p:spPr>
            <a:xfrm>
              <a:off x="1661592" y="1382688"/>
              <a:ext cx="864096" cy="461665"/>
            </a:xfrm>
            <a:prstGeom prst="rect">
              <a:avLst/>
            </a:prstGeom>
            <a:noFill/>
          </p:spPr>
          <p:txBody>
            <a:bodyPr wrap="square" rtlCol="0">
              <a:spAutoFit/>
            </a:bodyPr>
            <a:lstStyle/>
            <a:p>
              <a:r>
                <a:rPr lang="es-AR" sz="2400" b="1" dirty="0" smtClean="0"/>
                <a:t>ROS</a:t>
              </a:r>
              <a:endParaRPr lang="es-AR" sz="2400" b="1" dirty="0"/>
            </a:p>
          </p:txBody>
        </p:sp>
        <p:sp>
          <p:nvSpPr>
            <p:cNvPr id="63" name="62 CuadroTexto"/>
            <p:cNvSpPr txBox="1"/>
            <p:nvPr/>
          </p:nvSpPr>
          <p:spPr>
            <a:xfrm>
              <a:off x="1813992" y="1535088"/>
              <a:ext cx="864096" cy="461665"/>
            </a:xfrm>
            <a:prstGeom prst="rect">
              <a:avLst/>
            </a:prstGeom>
            <a:noFill/>
          </p:spPr>
          <p:txBody>
            <a:bodyPr wrap="square" rtlCol="0">
              <a:spAutoFit/>
            </a:bodyPr>
            <a:lstStyle/>
            <a:p>
              <a:r>
                <a:rPr lang="es-AR" sz="2400" b="1" dirty="0" smtClean="0"/>
                <a:t>ROS</a:t>
              </a:r>
              <a:endParaRPr lang="es-AR" sz="2400" b="1" dirty="0"/>
            </a:p>
          </p:txBody>
        </p:sp>
        <p:sp>
          <p:nvSpPr>
            <p:cNvPr id="64" name="63 CuadroTexto"/>
            <p:cNvSpPr txBox="1"/>
            <p:nvPr/>
          </p:nvSpPr>
          <p:spPr>
            <a:xfrm>
              <a:off x="1966392" y="1687488"/>
              <a:ext cx="864096" cy="461665"/>
            </a:xfrm>
            <a:prstGeom prst="rect">
              <a:avLst/>
            </a:prstGeom>
            <a:noFill/>
          </p:spPr>
          <p:txBody>
            <a:bodyPr wrap="square" rtlCol="0">
              <a:spAutoFit/>
            </a:bodyPr>
            <a:lstStyle/>
            <a:p>
              <a:r>
                <a:rPr lang="es-AR" sz="2400" b="1" dirty="0" smtClean="0"/>
                <a:t>ROS</a:t>
              </a:r>
              <a:endParaRPr lang="es-AR" sz="2400" b="1" dirty="0"/>
            </a:p>
          </p:txBody>
        </p:sp>
        <p:sp>
          <p:nvSpPr>
            <p:cNvPr id="65" name="64 CuadroTexto"/>
            <p:cNvSpPr txBox="1"/>
            <p:nvPr/>
          </p:nvSpPr>
          <p:spPr>
            <a:xfrm>
              <a:off x="2118792" y="1839888"/>
              <a:ext cx="864096" cy="461665"/>
            </a:xfrm>
            <a:prstGeom prst="rect">
              <a:avLst/>
            </a:prstGeom>
            <a:noFill/>
          </p:spPr>
          <p:txBody>
            <a:bodyPr wrap="square" rtlCol="0">
              <a:spAutoFit/>
            </a:bodyPr>
            <a:lstStyle/>
            <a:p>
              <a:r>
                <a:rPr lang="es-AR" sz="2400" b="1" dirty="0" smtClean="0"/>
                <a:t>ROS</a:t>
              </a:r>
              <a:endParaRPr lang="es-AR" sz="2400" b="1" dirty="0"/>
            </a:p>
          </p:txBody>
        </p:sp>
        <p:sp>
          <p:nvSpPr>
            <p:cNvPr id="66" name="65 CuadroTexto"/>
            <p:cNvSpPr txBox="1"/>
            <p:nvPr/>
          </p:nvSpPr>
          <p:spPr>
            <a:xfrm>
              <a:off x="2271192" y="1992288"/>
              <a:ext cx="864096" cy="461665"/>
            </a:xfrm>
            <a:prstGeom prst="rect">
              <a:avLst/>
            </a:prstGeom>
            <a:noFill/>
          </p:spPr>
          <p:txBody>
            <a:bodyPr wrap="square" rtlCol="0">
              <a:spAutoFit/>
            </a:bodyPr>
            <a:lstStyle/>
            <a:p>
              <a:r>
                <a:rPr lang="es-AR" sz="2400" b="1" dirty="0" smtClean="0"/>
                <a:t>ROS</a:t>
              </a:r>
              <a:endParaRPr lang="es-AR" sz="2400" b="1" dirty="0"/>
            </a:p>
          </p:txBody>
        </p:sp>
        <p:sp>
          <p:nvSpPr>
            <p:cNvPr id="67" name="66 CuadroTexto"/>
            <p:cNvSpPr txBox="1"/>
            <p:nvPr/>
          </p:nvSpPr>
          <p:spPr>
            <a:xfrm>
              <a:off x="2423592" y="2144688"/>
              <a:ext cx="864096" cy="461665"/>
            </a:xfrm>
            <a:prstGeom prst="rect">
              <a:avLst/>
            </a:prstGeom>
            <a:noFill/>
          </p:spPr>
          <p:txBody>
            <a:bodyPr wrap="square" rtlCol="0">
              <a:spAutoFit/>
            </a:bodyPr>
            <a:lstStyle/>
            <a:p>
              <a:r>
                <a:rPr lang="es-AR" sz="2400" b="1" dirty="0" smtClean="0"/>
                <a:t>ROS</a:t>
              </a:r>
              <a:endParaRPr lang="es-AR" sz="2400" b="1" dirty="0"/>
            </a:p>
          </p:txBody>
        </p:sp>
      </p:grpSp>
      <p:grpSp>
        <p:nvGrpSpPr>
          <p:cNvPr id="68" name="67 Grupo"/>
          <p:cNvGrpSpPr/>
          <p:nvPr/>
        </p:nvGrpSpPr>
        <p:grpSpPr>
          <a:xfrm>
            <a:off x="755576" y="1196752"/>
            <a:ext cx="2388096" cy="2057673"/>
            <a:chOff x="899592" y="548680"/>
            <a:chExt cx="2388096" cy="2057673"/>
          </a:xfrm>
        </p:grpSpPr>
        <p:sp>
          <p:nvSpPr>
            <p:cNvPr id="69" name="68 CuadroTexto"/>
            <p:cNvSpPr txBox="1"/>
            <p:nvPr/>
          </p:nvSpPr>
          <p:spPr>
            <a:xfrm>
              <a:off x="899592" y="548680"/>
              <a:ext cx="864096" cy="461665"/>
            </a:xfrm>
            <a:prstGeom prst="rect">
              <a:avLst/>
            </a:prstGeom>
            <a:noFill/>
          </p:spPr>
          <p:txBody>
            <a:bodyPr wrap="square" rtlCol="0">
              <a:spAutoFit/>
            </a:bodyPr>
            <a:lstStyle/>
            <a:p>
              <a:r>
                <a:rPr lang="es-AR" sz="2400" b="1" dirty="0" smtClean="0"/>
                <a:t>ROS</a:t>
              </a:r>
              <a:endParaRPr lang="es-AR" sz="2400" b="1" dirty="0"/>
            </a:p>
          </p:txBody>
        </p:sp>
        <p:sp>
          <p:nvSpPr>
            <p:cNvPr id="70" name="69 CuadroTexto"/>
            <p:cNvSpPr txBox="1"/>
            <p:nvPr/>
          </p:nvSpPr>
          <p:spPr>
            <a:xfrm>
              <a:off x="1051992" y="773088"/>
              <a:ext cx="864096" cy="461665"/>
            </a:xfrm>
            <a:prstGeom prst="rect">
              <a:avLst/>
            </a:prstGeom>
            <a:noFill/>
          </p:spPr>
          <p:txBody>
            <a:bodyPr wrap="square" rtlCol="0">
              <a:spAutoFit/>
            </a:bodyPr>
            <a:lstStyle/>
            <a:p>
              <a:r>
                <a:rPr lang="es-AR" sz="2400" b="1" dirty="0" smtClean="0"/>
                <a:t>ROS</a:t>
              </a:r>
              <a:endParaRPr lang="es-AR" sz="2400" b="1" dirty="0"/>
            </a:p>
          </p:txBody>
        </p:sp>
        <p:sp>
          <p:nvSpPr>
            <p:cNvPr id="71" name="70 CuadroTexto"/>
            <p:cNvSpPr txBox="1"/>
            <p:nvPr/>
          </p:nvSpPr>
          <p:spPr>
            <a:xfrm>
              <a:off x="1204392" y="925488"/>
              <a:ext cx="864096" cy="461665"/>
            </a:xfrm>
            <a:prstGeom prst="rect">
              <a:avLst/>
            </a:prstGeom>
            <a:noFill/>
          </p:spPr>
          <p:txBody>
            <a:bodyPr wrap="square" rtlCol="0">
              <a:spAutoFit/>
            </a:bodyPr>
            <a:lstStyle/>
            <a:p>
              <a:r>
                <a:rPr lang="es-AR" sz="2400" b="1" dirty="0" smtClean="0"/>
                <a:t>ROS</a:t>
              </a:r>
              <a:endParaRPr lang="es-AR" sz="2400" b="1" dirty="0"/>
            </a:p>
          </p:txBody>
        </p:sp>
        <p:sp>
          <p:nvSpPr>
            <p:cNvPr id="72" name="71 CuadroTexto"/>
            <p:cNvSpPr txBox="1"/>
            <p:nvPr/>
          </p:nvSpPr>
          <p:spPr>
            <a:xfrm>
              <a:off x="1356792" y="1077888"/>
              <a:ext cx="864096" cy="461665"/>
            </a:xfrm>
            <a:prstGeom prst="rect">
              <a:avLst/>
            </a:prstGeom>
            <a:noFill/>
          </p:spPr>
          <p:txBody>
            <a:bodyPr wrap="square" rtlCol="0">
              <a:spAutoFit/>
            </a:bodyPr>
            <a:lstStyle/>
            <a:p>
              <a:r>
                <a:rPr lang="es-AR" sz="2400" b="1" dirty="0" smtClean="0"/>
                <a:t>ROS</a:t>
              </a:r>
              <a:endParaRPr lang="es-AR" sz="2400" b="1" dirty="0"/>
            </a:p>
          </p:txBody>
        </p:sp>
        <p:sp>
          <p:nvSpPr>
            <p:cNvPr id="73" name="72 CuadroTexto"/>
            <p:cNvSpPr txBox="1"/>
            <p:nvPr/>
          </p:nvSpPr>
          <p:spPr>
            <a:xfrm>
              <a:off x="1509192" y="1230288"/>
              <a:ext cx="864096" cy="461665"/>
            </a:xfrm>
            <a:prstGeom prst="rect">
              <a:avLst/>
            </a:prstGeom>
            <a:noFill/>
          </p:spPr>
          <p:txBody>
            <a:bodyPr wrap="square" rtlCol="0">
              <a:spAutoFit/>
            </a:bodyPr>
            <a:lstStyle/>
            <a:p>
              <a:r>
                <a:rPr lang="es-AR" sz="2400" b="1" dirty="0" smtClean="0"/>
                <a:t>ROS</a:t>
              </a:r>
              <a:endParaRPr lang="es-AR" sz="2400" b="1" dirty="0"/>
            </a:p>
          </p:txBody>
        </p:sp>
        <p:sp>
          <p:nvSpPr>
            <p:cNvPr id="74" name="73 CuadroTexto"/>
            <p:cNvSpPr txBox="1"/>
            <p:nvPr/>
          </p:nvSpPr>
          <p:spPr>
            <a:xfrm>
              <a:off x="1661592" y="1382688"/>
              <a:ext cx="864096" cy="461665"/>
            </a:xfrm>
            <a:prstGeom prst="rect">
              <a:avLst/>
            </a:prstGeom>
            <a:noFill/>
          </p:spPr>
          <p:txBody>
            <a:bodyPr wrap="square" rtlCol="0">
              <a:spAutoFit/>
            </a:bodyPr>
            <a:lstStyle/>
            <a:p>
              <a:r>
                <a:rPr lang="es-AR" sz="2400" b="1" dirty="0" smtClean="0"/>
                <a:t>ROS</a:t>
              </a:r>
              <a:endParaRPr lang="es-AR" sz="2400" b="1" dirty="0"/>
            </a:p>
          </p:txBody>
        </p:sp>
        <p:sp>
          <p:nvSpPr>
            <p:cNvPr id="75" name="74 CuadroTexto"/>
            <p:cNvSpPr txBox="1"/>
            <p:nvPr/>
          </p:nvSpPr>
          <p:spPr>
            <a:xfrm>
              <a:off x="1813992" y="1535088"/>
              <a:ext cx="864096" cy="461665"/>
            </a:xfrm>
            <a:prstGeom prst="rect">
              <a:avLst/>
            </a:prstGeom>
            <a:noFill/>
          </p:spPr>
          <p:txBody>
            <a:bodyPr wrap="square" rtlCol="0">
              <a:spAutoFit/>
            </a:bodyPr>
            <a:lstStyle/>
            <a:p>
              <a:r>
                <a:rPr lang="es-AR" sz="2400" b="1" dirty="0" smtClean="0"/>
                <a:t>ROS</a:t>
              </a:r>
              <a:endParaRPr lang="es-AR" sz="2400" b="1" dirty="0"/>
            </a:p>
          </p:txBody>
        </p:sp>
        <p:sp>
          <p:nvSpPr>
            <p:cNvPr id="76" name="75 CuadroTexto"/>
            <p:cNvSpPr txBox="1"/>
            <p:nvPr/>
          </p:nvSpPr>
          <p:spPr>
            <a:xfrm>
              <a:off x="1966392" y="1687488"/>
              <a:ext cx="864096" cy="461665"/>
            </a:xfrm>
            <a:prstGeom prst="rect">
              <a:avLst/>
            </a:prstGeom>
            <a:noFill/>
          </p:spPr>
          <p:txBody>
            <a:bodyPr wrap="square" rtlCol="0">
              <a:spAutoFit/>
            </a:bodyPr>
            <a:lstStyle/>
            <a:p>
              <a:r>
                <a:rPr lang="es-AR" sz="2400" b="1" dirty="0" smtClean="0"/>
                <a:t>ROS</a:t>
              </a:r>
              <a:endParaRPr lang="es-AR" sz="2400" b="1" dirty="0"/>
            </a:p>
          </p:txBody>
        </p:sp>
        <p:sp>
          <p:nvSpPr>
            <p:cNvPr id="77" name="76 CuadroTexto"/>
            <p:cNvSpPr txBox="1"/>
            <p:nvPr/>
          </p:nvSpPr>
          <p:spPr>
            <a:xfrm>
              <a:off x="2118792" y="1839888"/>
              <a:ext cx="864096" cy="461665"/>
            </a:xfrm>
            <a:prstGeom prst="rect">
              <a:avLst/>
            </a:prstGeom>
            <a:noFill/>
          </p:spPr>
          <p:txBody>
            <a:bodyPr wrap="square" rtlCol="0">
              <a:spAutoFit/>
            </a:bodyPr>
            <a:lstStyle/>
            <a:p>
              <a:r>
                <a:rPr lang="es-AR" sz="2400" b="1" dirty="0" smtClean="0"/>
                <a:t>ROS</a:t>
              </a:r>
              <a:endParaRPr lang="es-AR" sz="2400" b="1" dirty="0"/>
            </a:p>
          </p:txBody>
        </p:sp>
        <p:sp>
          <p:nvSpPr>
            <p:cNvPr id="78" name="77 CuadroTexto"/>
            <p:cNvSpPr txBox="1"/>
            <p:nvPr/>
          </p:nvSpPr>
          <p:spPr>
            <a:xfrm>
              <a:off x="2271192" y="1992288"/>
              <a:ext cx="864096" cy="461665"/>
            </a:xfrm>
            <a:prstGeom prst="rect">
              <a:avLst/>
            </a:prstGeom>
            <a:noFill/>
          </p:spPr>
          <p:txBody>
            <a:bodyPr wrap="square" rtlCol="0">
              <a:spAutoFit/>
            </a:bodyPr>
            <a:lstStyle/>
            <a:p>
              <a:r>
                <a:rPr lang="es-AR" sz="2400" b="1" dirty="0" smtClean="0"/>
                <a:t>ROS</a:t>
              </a:r>
              <a:endParaRPr lang="es-AR" sz="2400" b="1" dirty="0"/>
            </a:p>
          </p:txBody>
        </p:sp>
        <p:sp>
          <p:nvSpPr>
            <p:cNvPr id="79" name="78 CuadroTexto"/>
            <p:cNvSpPr txBox="1"/>
            <p:nvPr/>
          </p:nvSpPr>
          <p:spPr>
            <a:xfrm>
              <a:off x="2423592" y="2144688"/>
              <a:ext cx="864096" cy="461665"/>
            </a:xfrm>
            <a:prstGeom prst="rect">
              <a:avLst/>
            </a:prstGeom>
            <a:noFill/>
          </p:spPr>
          <p:txBody>
            <a:bodyPr wrap="square" rtlCol="0">
              <a:spAutoFit/>
            </a:bodyPr>
            <a:lstStyle/>
            <a:p>
              <a:r>
                <a:rPr lang="es-AR" sz="2400" b="1" dirty="0" smtClean="0"/>
                <a:t>ROS</a:t>
              </a:r>
              <a:endParaRPr lang="es-AR" sz="2400" b="1" dirty="0"/>
            </a:p>
          </p:txBody>
        </p:sp>
      </p:grpSp>
      <p:grpSp>
        <p:nvGrpSpPr>
          <p:cNvPr id="80" name="79 Grupo"/>
          <p:cNvGrpSpPr/>
          <p:nvPr/>
        </p:nvGrpSpPr>
        <p:grpSpPr>
          <a:xfrm>
            <a:off x="1259632" y="620688"/>
            <a:ext cx="2388096" cy="2057673"/>
            <a:chOff x="899592" y="548680"/>
            <a:chExt cx="2388096" cy="2057673"/>
          </a:xfrm>
        </p:grpSpPr>
        <p:sp>
          <p:nvSpPr>
            <p:cNvPr id="81" name="80 CuadroTexto"/>
            <p:cNvSpPr txBox="1"/>
            <p:nvPr/>
          </p:nvSpPr>
          <p:spPr>
            <a:xfrm>
              <a:off x="899592" y="548680"/>
              <a:ext cx="864096" cy="461665"/>
            </a:xfrm>
            <a:prstGeom prst="rect">
              <a:avLst/>
            </a:prstGeom>
            <a:noFill/>
          </p:spPr>
          <p:txBody>
            <a:bodyPr wrap="square" rtlCol="0">
              <a:spAutoFit/>
            </a:bodyPr>
            <a:lstStyle/>
            <a:p>
              <a:r>
                <a:rPr lang="es-AR" sz="2400" b="1" dirty="0" smtClean="0"/>
                <a:t>ROS</a:t>
              </a:r>
              <a:endParaRPr lang="es-AR" sz="2400" b="1" dirty="0"/>
            </a:p>
          </p:txBody>
        </p:sp>
        <p:sp>
          <p:nvSpPr>
            <p:cNvPr id="82" name="81 CuadroTexto"/>
            <p:cNvSpPr txBox="1"/>
            <p:nvPr/>
          </p:nvSpPr>
          <p:spPr>
            <a:xfrm>
              <a:off x="1051992" y="773088"/>
              <a:ext cx="864096" cy="461665"/>
            </a:xfrm>
            <a:prstGeom prst="rect">
              <a:avLst/>
            </a:prstGeom>
            <a:noFill/>
          </p:spPr>
          <p:txBody>
            <a:bodyPr wrap="square" rtlCol="0">
              <a:spAutoFit/>
            </a:bodyPr>
            <a:lstStyle/>
            <a:p>
              <a:r>
                <a:rPr lang="es-AR" sz="2400" b="1" dirty="0" smtClean="0"/>
                <a:t>ROS</a:t>
              </a:r>
              <a:endParaRPr lang="es-AR" sz="2400" b="1" dirty="0"/>
            </a:p>
          </p:txBody>
        </p:sp>
        <p:sp>
          <p:nvSpPr>
            <p:cNvPr id="83" name="82 CuadroTexto"/>
            <p:cNvSpPr txBox="1"/>
            <p:nvPr/>
          </p:nvSpPr>
          <p:spPr>
            <a:xfrm>
              <a:off x="1204392" y="925488"/>
              <a:ext cx="864096" cy="461665"/>
            </a:xfrm>
            <a:prstGeom prst="rect">
              <a:avLst/>
            </a:prstGeom>
            <a:noFill/>
          </p:spPr>
          <p:txBody>
            <a:bodyPr wrap="square" rtlCol="0">
              <a:spAutoFit/>
            </a:bodyPr>
            <a:lstStyle/>
            <a:p>
              <a:r>
                <a:rPr lang="es-AR" sz="2400" b="1" dirty="0" smtClean="0"/>
                <a:t>ROS</a:t>
              </a:r>
              <a:endParaRPr lang="es-AR" sz="2400" b="1" dirty="0"/>
            </a:p>
          </p:txBody>
        </p:sp>
        <p:sp>
          <p:nvSpPr>
            <p:cNvPr id="84" name="83 CuadroTexto"/>
            <p:cNvSpPr txBox="1"/>
            <p:nvPr/>
          </p:nvSpPr>
          <p:spPr>
            <a:xfrm>
              <a:off x="1356792" y="1077888"/>
              <a:ext cx="864096" cy="461665"/>
            </a:xfrm>
            <a:prstGeom prst="rect">
              <a:avLst/>
            </a:prstGeom>
            <a:noFill/>
          </p:spPr>
          <p:txBody>
            <a:bodyPr wrap="square" rtlCol="0">
              <a:spAutoFit/>
            </a:bodyPr>
            <a:lstStyle/>
            <a:p>
              <a:r>
                <a:rPr lang="es-AR" sz="2400" b="1" dirty="0" smtClean="0"/>
                <a:t>ROS</a:t>
              </a:r>
              <a:endParaRPr lang="es-AR" sz="2400" b="1" dirty="0"/>
            </a:p>
          </p:txBody>
        </p:sp>
        <p:sp>
          <p:nvSpPr>
            <p:cNvPr id="85" name="84 CuadroTexto"/>
            <p:cNvSpPr txBox="1"/>
            <p:nvPr/>
          </p:nvSpPr>
          <p:spPr>
            <a:xfrm>
              <a:off x="1509192" y="1230288"/>
              <a:ext cx="864096" cy="461665"/>
            </a:xfrm>
            <a:prstGeom prst="rect">
              <a:avLst/>
            </a:prstGeom>
            <a:noFill/>
          </p:spPr>
          <p:txBody>
            <a:bodyPr wrap="square" rtlCol="0">
              <a:spAutoFit/>
            </a:bodyPr>
            <a:lstStyle/>
            <a:p>
              <a:r>
                <a:rPr lang="es-AR" sz="2400" b="1" dirty="0" smtClean="0"/>
                <a:t>ROS</a:t>
              </a:r>
              <a:endParaRPr lang="es-AR" sz="2400" b="1" dirty="0"/>
            </a:p>
          </p:txBody>
        </p:sp>
        <p:sp>
          <p:nvSpPr>
            <p:cNvPr id="86" name="85 CuadroTexto"/>
            <p:cNvSpPr txBox="1"/>
            <p:nvPr/>
          </p:nvSpPr>
          <p:spPr>
            <a:xfrm>
              <a:off x="1661592" y="1382688"/>
              <a:ext cx="864096" cy="461665"/>
            </a:xfrm>
            <a:prstGeom prst="rect">
              <a:avLst/>
            </a:prstGeom>
            <a:noFill/>
          </p:spPr>
          <p:txBody>
            <a:bodyPr wrap="square" rtlCol="0">
              <a:spAutoFit/>
            </a:bodyPr>
            <a:lstStyle/>
            <a:p>
              <a:r>
                <a:rPr lang="es-AR" sz="2400" b="1" dirty="0" smtClean="0"/>
                <a:t>ROS</a:t>
              </a:r>
              <a:endParaRPr lang="es-AR" sz="2400" b="1" dirty="0"/>
            </a:p>
          </p:txBody>
        </p:sp>
        <p:sp>
          <p:nvSpPr>
            <p:cNvPr id="87" name="86 CuadroTexto"/>
            <p:cNvSpPr txBox="1"/>
            <p:nvPr/>
          </p:nvSpPr>
          <p:spPr>
            <a:xfrm>
              <a:off x="1813992" y="1535088"/>
              <a:ext cx="864096" cy="461665"/>
            </a:xfrm>
            <a:prstGeom prst="rect">
              <a:avLst/>
            </a:prstGeom>
            <a:noFill/>
          </p:spPr>
          <p:txBody>
            <a:bodyPr wrap="square" rtlCol="0">
              <a:spAutoFit/>
            </a:bodyPr>
            <a:lstStyle/>
            <a:p>
              <a:r>
                <a:rPr lang="es-AR" sz="2400" b="1" dirty="0" smtClean="0"/>
                <a:t>ROS</a:t>
              </a:r>
              <a:endParaRPr lang="es-AR" sz="2400" b="1" dirty="0"/>
            </a:p>
          </p:txBody>
        </p:sp>
        <p:sp>
          <p:nvSpPr>
            <p:cNvPr id="88" name="87 CuadroTexto"/>
            <p:cNvSpPr txBox="1"/>
            <p:nvPr/>
          </p:nvSpPr>
          <p:spPr>
            <a:xfrm>
              <a:off x="1966392" y="1687488"/>
              <a:ext cx="864096" cy="461665"/>
            </a:xfrm>
            <a:prstGeom prst="rect">
              <a:avLst/>
            </a:prstGeom>
            <a:noFill/>
          </p:spPr>
          <p:txBody>
            <a:bodyPr wrap="square" rtlCol="0">
              <a:spAutoFit/>
            </a:bodyPr>
            <a:lstStyle/>
            <a:p>
              <a:r>
                <a:rPr lang="es-AR" sz="2400" b="1" dirty="0" smtClean="0"/>
                <a:t>ROS</a:t>
              </a:r>
              <a:endParaRPr lang="es-AR" sz="2400" b="1" dirty="0"/>
            </a:p>
          </p:txBody>
        </p:sp>
        <p:sp>
          <p:nvSpPr>
            <p:cNvPr id="89" name="88 CuadroTexto"/>
            <p:cNvSpPr txBox="1"/>
            <p:nvPr/>
          </p:nvSpPr>
          <p:spPr>
            <a:xfrm>
              <a:off x="2118792" y="1839888"/>
              <a:ext cx="864096" cy="461665"/>
            </a:xfrm>
            <a:prstGeom prst="rect">
              <a:avLst/>
            </a:prstGeom>
            <a:noFill/>
          </p:spPr>
          <p:txBody>
            <a:bodyPr wrap="square" rtlCol="0">
              <a:spAutoFit/>
            </a:bodyPr>
            <a:lstStyle/>
            <a:p>
              <a:r>
                <a:rPr lang="es-AR" sz="2400" b="1" dirty="0" smtClean="0"/>
                <a:t>ROS</a:t>
              </a:r>
              <a:endParaRPr lang="es-AR" sz="2400" b="1" dirty="0"/>
            </a:p>
          </p:txBody>
        </p:sp>
        <p:sp>
          <p:nvSpPr>
            <p:cNvPr id="90" name="89 CuadroTexto"/>
            <p:cNvSpPr txBox="1"/>
            <p:nvPr/>
          </p:nvSpPr>
          <p:spPr>
            <a:xfrm>
              <a:off x="2271192" y="1992288"/>
              <a:ext cx="864096" cy="461665"/>
            </a:xfrm>
            <a:prstGeom prst="rect">
              <a:avLst/>
            </a:prstGeom>
            <a:noFill/>
          </p:spPr>
          <p:txBody>
            <a:bodyPr wrap="square" rtlCol="0">
              <a:spAutoFit/>
            </a:bodyPr>
            <a:lstStyle/>
            <a:p>
              <a:r>
                <a:rPr lang="es-AR" sz="2400" b="1" dirty="0" smtClean="0"/>
                <a:t>ROS</a:t>
              </a:r>
              <a:endParaRPr lang="es-AR" sz="2400" b="1" dirty="0"/>
            </a:p>
          </p:txBody>
        </p:sp>
        <p:sp>
          <p:nvSpPr>
            <p:cNvPr id="91" name="90 CuadroTexto"/>
            <p:cNvSpPr txBox="1"/>
            <p:nvPr/>
          </p:nvSpPr>
          <p:spPr>
            <a:xfrm>
              <a:off x="2423592" y="2144688"/>
              <a:ext cx="864096" cy="461665"/>
            </a:xfrm>
            <a:prstGeom prst="rect">
              <a:avLst/>
            </a:prstGeom>
            <a:noFill/>
          </p:spPr>
          <p:txBody>
            <a:bodyPr wrap="square" rtlCol="0">
              <a:spAutoFit/>
            </a:bodyPr>
            <a:lstStyle/>
            <a:p>
              <a:r>
                <a:rPr lang="es-AR" sz="2400" b="1" dirty="0" smtClean="0"/>
                <a:t>ROS</a:t>
              </a:r>
              <a:endParaRPr lang="es-AR" sz="2400" b="1" dirty="0"/>
            </a:p>
          </p:txBody>
        </p:sp>
      </p:grpSp>
      <p:grpSp>
        <p:nvGrpSpPr>
          <p:cNvPr id="92" name="91 Grupo"/>
          <p:cNvGrpSpPr/>
          <p:nvPr/>
        </p:nvGrpSpPr>
        <p:grpSpPr>
          <a:xfrm>
            <a:off x="323528" y="4149080"/>
            <a:ext cx="2388096" cy="2057673"/>
            <a:chOff x="899592" y="548680"/>
            <a:chExt cx="2388096" cy="2057673"/>
          </a:xfrm>
        </p:grpSpPr>
        <p:sp>
          <p:nvSpPr>
            <p:cNvPr id="93" name="92 CuadroTexto"/>
            <p:cNvSpPr txBox="1"/>
            <p:nvPr/>
          </p:nvSpPr>
          <p:spPr>
            <a:xfrm>
              <a:off x="899592" y="548680"/>
              <a:ext cx="864096" cy="461665"/>
            </a:xfrm>
            <a:prstGeom prst="rect">
              <a:avLst/>
            </a:prstGeom>
            <a:noFill/>
          </p:spPr>
          <p:txBody>
            <a:bodyPr wrap="square" rtlCol="0">
              <a:spAutoFit/>
            </a:bodyPr>
            <a:lstStyle/>
            <a:p>
              <a:r>
                <a:rPr lang="es-AR" sz="2400" b="1" dirty="0" smtClean="0"/>
                <a:t>ROS</a:t>
              </a:r>
              <a:endParaRPr lang="es-AR" sz="2400" b="1" dirty="0"/>
            </a:p>
          </p:txBody>
        </p:sp>
        <p:sp>
          <p:nvSpPr>
            <p:cNvPr id="94" name="93 CuadroTexto"/>
            <p:cNvSpPr txBox="1"/>
            <p:nvPr/>
          </p:nvSpPr>
          <p:spPr>
            <a:xfrm>
              <a:off x="1051992" y="773088"/>
              <a:ext cx="864096" cy="461665"/>
            </a:xfrm>
            <a:prstGeom prst="rect">
              <a:avLst/>
            </a:prstGeom>
            <a:noFill/>
          </p:spPr>
          <p:txBody>
            <a:bodyPr wrap="square" rtlCol="0">
              <a:spAutoFit/>
            </a:bodyPr>
            <a:lstStyle/>
            <a:p>
              <a:r>
                <a:rPr lang="es-AR" sz="2400" b="1" dirty="0" smtClean="0"/>
                <a:t>ROS</a:t>
              </a:r>
              <a:endParaRPr lang="es-AR" sz="2400" b="1" dirty="0"/>
            </a:p>
          </p:txBody>
        </p:sp>
        <p:sp>
          <p:nvSpPr>
            <p:cNvPr id="95" name="94 CuadroTexto"/>
            <p:cNvSpPr txBox="1"/>
            <p:nvPr/>
          </p:nvSpPr>
          <p:spPr>
            <a:xfrm>
              <a:off x="1204392" y="925488"/>
              <a:ext cx="864096" cy="461665"/>
            </a:xfrm>
            <a:prstGeom prst="rect">
              <a:avLst/>
            </a:prstGeom>
            <a:noFill/>
          </p:spPr>
          <p:txBody>
            <a:bodyPr wrap="square" rtlCol="0">
              <a:spAutoFit/>
            </a:bodyPr>
            <a:lstStyle/>
            <a:p>
              <a:r>
                <a:rPr lang="es-AR" sz="2400" b="1" dirty="0" smtClean="0"/>
                <a:t>ROS</a:t>
              </a:r>
              <a:endParaRPr lang="es-AR" sz="2400" b="1" dirty="0"/>
            </a:p>
          </p:txBody>
        </p:sp>
        <p:sp>
          <p:nvSpPr>
            <p:cNvPr id="96" name="95 CuadroTexto"/>
            <p:cNvSpPr txBox="1"/>
            <p:nvPr/>
          </p:nvSpPr>
          <p:spPr>
            <a:xfrm>
              <a:off x="1356792" y="1077888"/>
              <a:ext cx="864096" cy="461665"/>
            </a:xfrm>
            <a:prstGeom prst="rect">
              <a:avLst/>
            </a:prstGeom>
            <a:noFill/>
          </p:spPr>
          <p:txBody>
            <a:bodyPr wrap="square" rtlCol="0">
              <a:spAutoFit/>
            </a:bodyPr>
            <a:lstStyle/>
            <a:p>
              <a:r>
                <a:rPr lang="es-AR" sz="2400" b="1" dirty="0" smtClean="0"/>
                <a:t>ROS</a:t>
              </a:r>
              <a:endParaRPr lang="es-AR" sz="2400" b="1" dirty="0"/>
            </a:p>
          </p:txBody>
        </p:sp>
        <p:sp>
          <p:nvSpPr>
            <p:cNvPr id="97" name="96 CuadroTexto"/>
            <p:cNvSpPr txBox="1"/>
            <p:nvPr/>
          </p:nvSpPr>
          <p:spPr>
            <a:xfrm>
              <a:off x="1509192" y="1230288"/>
              <a:ext cx="864096" cy="461665"/>
            </a:xfrm>
            <a:prstGeom prst="rect">
              <a:avLst/>
            </a:prstGeom>
            <a:noFill/>
          </p:spPr>
          <p:txBody>
            <a:bodyPr wrap="square" rtlCol="0">
              <a:spAutoFit/>
            </a:bodyPr>
            <a:lstStyle/>
            <a:p>
              <a:r>
                <a:rPr lang="es-AR" sz="2400" b="1" dirty="0" smtClean="0"/>
                <a:t>ROS</a:t>
              </a:r>
              <a:endParaRPr lang="es-AR" sz="2400" b="1" dirty="0"/>
            </a:p>
          </p:txBody>
        </p:sp>
        <p:sp>
          <p:nvSpPr>
            <p:cNvPr id="98" name="97 CuadroTexto"/>
            <p:cNvSpPr txBox="1"/>
            <p:nvPr/>
          </p:nvSpPr>
          <p:spPr>
            <a:xfrm>
              <a:off x="1661592" y="1382688"/>
              <a:ext cx="864096" cy="461665"/>
            </a:xfrm>
            <a:prstGeom prst="rect">
              <a:avLst/>
            </a:prstGeom>
            <a:noFill/>
          </p:spPr>
          <p:txBody>
            <a:bodyPr wrap="square" rtlCol="0">
              <a:spAutoFit/>
            </a:bodyPr>
            <a:lstStyle/>
            <a:p>
              <a:r>
                <a:rPr lang="es-AR" sz="2400" b="1" dirty="0" smtClean="0"/>
                <a:t>ROS</a:t>
              </a:r>
              <a:endParaRPr lang="es-AR" sz="2400" b="1" dirty="0"/>
            </a:p>
          </p:txBody>
        </p:sp>
        <p:sp>
          <p:nvSpPr>
            <p:cNvPr id="99" name="98 CuadroTexto"/>
            <p:cNvSpPr txBox="1"/>
            <p:nvPr/>
          </p:nvSpPr>
          <p:spPr>
            <a:xfrm>
              <a:off x="1813992" y="1535088"/>
              <a:ext cx="864096" cy="461665"/>
            </a:xfrm>
            <a:prstGeom prst="rect">
              <a:avLst/>
            </a:prstGeom>
            <a:noFill/>
          </p:spPr>
          <p:txBody>
            <a:bodyPr wrap="square" rtlCol="0">
              <a:spAutoFit/>
            </a:bodyPr>
            <a:lstStyle/>
            <a:p>
              <a:r>
                <a:rPr lang="es-AR" sz="2400" b="1" dirty="0" smtClean="0"/>
                <a:t>ROS</a:t>
              </a:r>
              <a:endParaRPr lang="es-AR" sz="2400" b="1" dirty="0"/>
            </a:p>
          </p:txBody>
        </p:sp>
        <p:sp>
          <p:nvSpPr>
            <p:cNvPr id="100" name="99 CuadroTexto"/>
            <p:cNvSpPr txBox="1"/>
            <p:nvPr/>
          </p:nvSpPr>
          <p:spPr>
            <a:xfrm>
              <a:off x="1966392" y="1687488"/>
              <a:ext cx="864096" cy="461665"/>
            </a:xfrm>
            <a:prstGeom prst="rect">
              <a:avLst/>
            </a:prstGeom>
            <a:noFill/>
          </p:spPr>
          <p:txBody>
            <a:bodyPr wrap="square" rtlCol="0">
              <a:spAutoFit/>
            </a:bodyPr>
            <a:lstStyle/>
            <a:p>
              <a:r>
                <a:rPr lang="es-AR" sz="2400" b="1" dirty="0" smtClean="0"/>
                <a:t>ROS</a:t>
              </a:r>
              <a:endParaRPr lang="es-AR" sz="2400" b="1" dirty="0"/>
            </a:p>
          </p:txBody>
        </p:sp>
        <p:sp>
          <p:nvSpPr>
            <p:cNvPr id="101" name="100 CuadroTexto"/>
            <p:cNvSpPr txBox="1"/>
            <p:nvPr/>
          </p:nvSpPr>
          <p:spPr>
            <a:xfrm>
              <a:off x="2118792" y="1839888"/>
              <a:ext cx="864096" cy="461665"/>
            </a:xfrm>
            <a:prstGeom prst="rect">
              <a:avLst/>
            </a:prstGeom>
            <a:noFill/>
          </p:spPr>
          <p:txBody>
            <a:bodyPr wrap="square" rtlCol="0">
              <a:spAutoFit/>
            </a:bodyPr>
            <a:lstStyle/>
            <a:p>
              <a:r>
                <a:rPr lang="es-AR" sz="2400" b="1" dirty="0" smtClean="0"/>
                <a:t>ROS</a:t>
              </a:r>
              <a:endParaRPr lang="es-AR" sz="2400" b="1" dirty="0"/>
            </a:p>
          </p:txBody>
        </p:sp>
        <p:sp>
          <p:nvSpPr>
            <p:cNvPr id="102" name="101 CuadroTexto"/>
            <p:cNvSpPr txBox="1"/>
            <p:nvPr/>
          </p:nvSpPr>
          <p:spPr>
            <a:xfrm>
              <a:off x="2271192" y="1992288"/>
              <a:ext cx="864096" cy="461665"/>
            </a:xfrm>
            <a:prstGeom prst="rect">
              <a:avLst/>
            </a:prstGeom>
            <a:noFill/>
          </p:spPr>
          <p:txBody>
            <a:bodyPr wrap="square" rtlCol="0">
              <a:spAutoFit/>
            </a:bodyPr>
            <a:lstStyle/>
            <a:p>
              <a:r>
                <a:rPr lang="es-AR" sz="2400" b="1" dirty="0" smtClean="0"/>
                <a:t>ROS</a:t>
              </a:r>
              <a:endParaRPr lang="es-AR" sz="2400" b="1" dirty="0"/>
            </a:p>
          </p:txBody>
        </p:sp>
        <p:sp>
          <p:nvSpPr>
            <p:cNvPr id="103" name="102 CuadroTexto"/>
            <p:cNvSpPr txBox="1"/>
            <p:nvPr/>
          </p:nvSpPr>
          <p:spPr>
            <a:xfrm>
              <a:off x="2423592" y="2144688"/>
              <a:ext cx="864096" cy="461665"/>
            </a:xfrm>
            <a:prstGeom prst="rect">
              <a:avLst/>
            </a:prstGeom>
            <a:noFill/>
          </p:spPr>
          <p:txBody>
            <a:bodyPr wrap="square" rtlCol="0">
              <a:spAutoFit/>
            </a:bodyPr>
            <a:lstStyle/>
            <a:p>
              <a:r>
                <a:rPr lang="es-AR" sz="2400" b="1" dirty="0" smtClean="0"/>
                <a:t>ROS</a:t>
              </a:r>
              <a:endParaRPr lang="es-AR" sz="2400" b="1" dirty="0"/>
            </a:p>
          </p:txBody>
        </p:sp>
      </p:grpSp>
      <p:sp>
        <p:nvSpPr>
          <p:cNvPr id="104" name="103 Elipse"/>
          <p:cNvSpPr/>
          <p:nvPr/>
        </p:nvSpPr>
        <p:spPr>
          <a:xfrm rot="17857605">
            <a:off x="3181609" y="1892356"/>
            <a:ext cx="1512168" cy="1515314"/>
          </a:xfrm>
          <a:prstGeom prst="ellipse">
            <a:avLst/>
          </a:prstGeom>
          <a:noFill/>
          <a:ln w="76200">
            <a:solidFill>
              <a:srgbClr val="CCFF3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107" name="106 Conector recto de flecha"/>
          <p:cNvCxnSpPr>
            <a:stCxn id="104" idx="1"/>
          </p:cNvCxnSpPr>
          <p:nvPr/>
        </p:nvCxnSpPr>
        <p:spPr>
          <a:xfrm flipH="1" flipV="1">
            <a:off x="2004398" y="2239158"/>
            <a:ext cx="1210718" cy="636102"/>
          </a:xfrm>
          <a:prstGeom prst="straightConnector1">
            <a:avLst/>
          </a:prstGeom>
          <a:ln w="57150">
            <a:solidFill>
              <a:srgbClr val="CCFF33"/>
            </a:solidFill>
            <a:tailEnd type="arrow"/>
          </a:ln>
          <a:effectLst>
            <a:glow rad="1397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06" name="105 Rectángulo"/>
          <p:cNvSpPr/>
          <p:nvPr/>
        </p:nvSpPr>
        <p:spPr>
          <a:xfrm>
            <a:off x="395536" y="6211669"/>
            <a:ext cx="3067828" cy="338554"/>
          </a:xfrm>
          <a:prstGeom prst="rect">
            <a:avLst/>
          </a:prstGeom>
        </p:spPr>
        <p:txBody>
          <a:bodyPr wrap="none">
            <a:spAutoFit/>
          </a:bodyPr>
          <a:lstStyle/>
          <a:p>
            <a:pPr>
              <a:buFont typeface="Arial" pitchFamily="34" charset="0"/>
              <a:buChar char="•"/>
            </a:pPr>
            <a:r>
              <a:rPr lang="es-AR" sz="1600" dirty="0" smtClean="0"/>
              <a:t>ROS:</a:t>
            </a:r>
            <a:r>
              <a:rPr lang="en-US" sz="1600" dirty="0" smtClean="0"/>
              <a:t> </a:t>
            </a:r>
            <a:r>
              <a:rPr lang="en-US" sz="1600" dirty="0" err="1" smtClean="0"/>
              <a:t>Especies</a:t>
            </a:r>
            <a:r>
              <a:rPr lang="en-US" sz="1600" dirty="0" smtClean="0"/>
              <a:t> de </a:t>
            </a:r>
            <a:r>
              <a:rPr lang="en-US" sz="1600" dirty="0" err="1" smtClean="0"/>
              <a:t>oxígeno</a:t>
            </a:r>
            <a:r>
              <a:rPr lang="en-US" sz="1600" dirty="0" smtClean="0"/>
              <a:t> </a:t>
            </a:r>
            <a:r>
              <a:rPr lang="en-US" sz="1600" dirty="0" err="1" smtClean="0"/>
              <a:t>reactiva</a:t>
            </a:r>
            <a:endParaRPr lang="es-AR" sz="1600" dirty="0" smtClean="0"/>
          </a:p>
        </p:txBody>
      </p:sp>
      <p:sp>
        <p:nvSpPr>
          <p:cNvPr id="105" name="104 Rectángulo"/>
          <p:cNvSpPr/>
          <p:nvPr/>
        </p:nvSpPr>
        <p:spPr>
          <a:xfrm>
            <a:off x="6372200" y="6237312"/>
            <a:ext cx="2473818" cy="369332"/>
          </a:xfrm>
          <a:prstGeom prst="rect">
            <a:avLst/>
          </a:prstGeom>
        </p:spPr>
        <p:txBody>
          <a:bodyPr wrap="none">
            <a:spAutoFit/>
          </a:bodyPr>
          <a:lstStyle/>
          <a:p>
            <a:pPr algn="ctr">
              <a:buNone/>
            </a:pPr>
            <a:r>
              <a:rPr lang="es-AR" dirty="0" smtClean="0">
                <a:solidFill>
                  <a:srgbClr val="00B0F0"/>
                </a:solidFill>
              </a:rPr>
              <a:t>Dra. </a:t>
            </a:r>
            <a:r>
              <a:rPr lang="es-AR" dirty="0" err="1" smtClean="0">
                <a:solidFill>
                  <a:srgbClr val="00B0F0"/>
                </a:solidFill>
              </a:rPr>
              <a:t>Nahabedian</a:t>
            </a:r>
            <a:r>
              <a:rPr lang="es-AR" dirty="0" smtClean="0">
                <a:solidFill>
                  <a:srgbClr val="00B0F0"/>
                </a:solidFill>
              </a:rPr>
              <a:t> Susana</a:t>
            </a:r>
          </a:p>
        </p:txBody>
      </p:sp>
      <p:grpSp>
        <p:nvGrpSpPr>
          <p:cNvPr id="133" name="132 Grupo"/>
          <p:cNvGrpSpPr/>
          <p:nvPr/>
        </p:nvGrpSpPr>
        <p:grpSpPr>
          <a:xfrm>
            <a:off x="5544616" y="1054477"/>
            <a:ext cx="3347864" cy="4462755"/>
            <a:chOff x="5544616" y="1054477"/>
            <a:chExt cx="3347864" cy="4462755"/>
          </a:xfrm>
        </p:grpSpPr>
        <p:sp>
          <p:nvSpPr>
            <p:cNvPr id="113" name="112 Llamada de flecha a la izquierda"/>
            <p:cNvSpPr/>
            <p:nvPr/>
          </p:nvSpPr>
          <p:spPr>
            <a:xfrm>
              <a:off x="5544616" y="1700808"/>
              <a:ext cx="3347864" cy="3816424"/>
            </a:xfrm>
            <a:prstGeom prst="leftArrowCallout">
              <a:avLst>
                <a:gd name="adj1" fmla="val 25000"/>
                <a:gd name="adj2" fmla="val 25000"/>
                <a:gd name="adj3" fmla="val 15029"/>
                <a:gd name="adj4" fmla="val 79717"/>
              </a:avLst>
            </a:prstGeom>
            <a:solidFill>
              <a:srgbClr val="FFFFCC"/>
            </a:solidFill>
            <a:ln w="381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b="1" dirty="0" smtClean="0">
                  <a:solidFill>
                    <a:schemeClr val="tx1"/>
                  </a:solidFill>
                  <a:latin typeface="Arial Narrow" pitchFamily="34" charset="0"/>
                </a:rPr>
                <a:t>GASEOSA</a:t>
              </a:r>
            </a:p>
            <a:p>
              <a:pPr algn="ctr">
                <a:buFont typeface="Arial" pitchFamily="34" charset="0"/>
                <a:buChar char="•"/>
              </a:pPr>
              <a:r>
                <a:rPr lang="es-AR" sz="2400" dirty="0" smtClean="0">
                  <a:solidFill>
                    <a:schemeClr val="tx1"/>
                  </a:solidFill>
                  <a:latin typeface="Arial Narrow" pitchFamily="34" charset="0"/>
                </a:rPr>
                <a:t>Lesionan la vía aérea superior</a:t>
              </a:r>
            </a:p>
            <a:p>
              <a:pPr algn="ctr"/>
              <a:endParaRPr lang="es-AR" sz="2400" b="1" dirty="0" smtClean="0">
                <a:solidFill>
                  <a:schemeClr val="tx1"/>
                </a:solidFill>
                <a:latin typeface="Arial Narrow" pitchFamily="34" charset="0"/>
              </a:endParaRPr>
            </a:p>
            <a:p>
              <a:pPr algn="ctr"/>
              <a:r>
                <a:rPr lang="es-AR" sz="2400" b="1" dirty="0" smtClean="0">
                  <a:solidFill>
                    <a:schemeClr val="tx1"/>
                  </a:solidFill>
                  <a:latin typeface="Arial Narrow" pitchFamily="34" charset="0"/>
                </a:rPr>
                <a:t>PARTICULADA</a:t>
              </a:r>
            </a:p>
            <a:p>
              <a:pPr algn="ctr">
                <a:buFont typeface="Arial" pitchFamily="34" charset="0"/>
                <a:buChar char="•"/>
              </a:pPr>
              <a:r>
                <a:rPr lang="es-AR" sz="2400" dirty="0" smtClean="0">
                  <a:solidFill>
                    <a:schemeClr val="tx1"/>
                  </a:solidFill>
                  <a:latin typeface="Arial Narrow" pitchFamily="34" charset="0"/>
                </a:rPr>
                <a:t>Dañan las capas de células epiteliales</a:t>
              </a:r>
            </a:p>
            <a:p>
              <a:pPr algn="ctr">
                <a:buFont typeface="Arial" pitchFamily="34" charset="0"/>
                <a:buChar char="•"/>
              </a:pPr>
              <a:r>
                <a:rPr lang="es-AR" sz="2400" dirty="0" smtClean="0">
                  <a:solidFill>
                    <a:schemeClr val="tx1"/>
                  </a:solidFill>
                  <a:latin typeface="Arial Narrow" pitchFamily="34" charset="0"/>
                </a:rPr>
                <a:t>Daño ADN</a:t>
              </a:r>
            </a:p>
          </p:txBody>
        </p:sp>
        <p:sp>
          <p:nvSpPr>
            <p:cNvPr id="132" name="131 CuadroTexto"/>
            <p:cNvSpPr txBox="1"/>
            <p:nvPr/>
          </p:nvSpPr>
          <p:spPr>
            <a:xfrm>
              <a:off x="6732240" y="1054477"/>
              <a:ext cx="1584176" cy="646331"/>
            </a:xfrm>
            <a:prstGeom prst="rect">
              <a:avLst/>
            </a:prstGeom>
            <a:solidFill>
              <a:srgbClr val="FFFFCC"/>
            </a:solidFill>
            <a:ln>
              <a:solidFill>
                <a:srgbClr val="FFC000"/>
              </a:solidFill>
            </a:ln>
          </p:spPr>
          <p:txBody>
            <a:bodyPr wrap="square" rtlCol="0">
              <a:spAutoFit/>
            </a:bodyPr>
            <a:lstStyle/>
            <a:p>
              <a:pPr algn="ctr"/>
              <a:r>
                <a:rPr lang="es-AR" sz="3600" b="1" dirty="0" smtClean="0"/>
                <a:t>FASE</a:t>
              </a:r>
              <a:endParaRPr lang="es-AR" sz="3600" b="1" dirty="0"/>
            </a:p>
          </p:txBody>
        </p:sp>
      </p:grpSp>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2 Rectángulo"/>
          <p:cNvSpPr>
            <a:spLocks noChangeArrowheads="1"/>
          </p:cNvSpPr>
          <p:nvPr/>
        </p:nvSpPr>
        <p:spPr bwMode="auto">
          <a:xfrm>
            <a:off x="642938" y="384175"/>
            <a:ext cx="7929562" cy="830263"/>
          </a:xfrm>
          <a:prstGeom prst="rect">
            <a:avLst/>
          </a:prstGeom>
          <a:solidFill>
            <a:srgbClr val="FFFFFF">
              <a:alpha val="85097"/>
            </a:srgbClr>
          </a:solidFill>
          <a:ln w="9525">
            <a:noFill/>
            <a:miter lim="800000"/>
            <a:headEnd/>
            <a:tailEnd/>
          </a:ln>
        </p:spPr>
        <p:txBody>
          <a:bodyPr>
            <a:spAutoFit/>
          </a:bodyPr>
          <a:lstStyle/>
          <a:p>
            <a:pPr algn="ctr"/>
            <a:r>
              <a:rPr lang="en-US" sz="2400" b="1"/>
              <a:t>MECANISMOS POTENCIALES DE INJURIA POR COMPONENTES DEL HUMO  CIGARRILLO</a:t>
            </a:r>
          </a:p>
        </p:txBody>
      </p:sp>
      <p:graphicFrame>
        <p:nvGraphicFramePr>
          <p:cNvPr id="4" name="3 Tabla"/>
          <p:cNvGraphicFramePr>
            <a:graphicFrameLocks noGrp="1"/>
          </p:cNvGraphicFramePr>
          <p:nvPr/>
        </p:nvGraphicFramePr>
        <p:xfrm>
          <a:off x="611560" y="1772816"/>
          <a:ext cx="8072494" cy="3831312"/>
        </p:xfrm>
        <a:graphic>
          <a:graphicData uri="http://schemas.openxmlformats.org/drawingml/2006/table">
            <a:tbl>
              <a:tblPr firstRow="1" bandRow="1">
                <a:tableStyleId>{2D5ABB26-0587-4C30-8999-92F81FD0307C}</a:tableStyleId>
              </a:tblPr>
              <a:tblGrid>
                <a:gridCol w="2456846"/>
                <a:gridCol w="5615648"/>
              </a:tblGrid>
              <a:tr h="419310">
                <a:tc>
                  <a:txBody>
                    <a:bodyPr/>
                    <a:lstStyle/>
                    <a:p>
                      <a:pPr algn="ctr"/>
                      <a:r>
                        <a:rPr lang="en-US" sz="2400" dirty="0" smtClean="0"/>
                        <a:t>COMPONENTE</a:t>
                      </a:r>
                      <a:endParaRPr lang="es-E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US" sz="2400" dirty="0" smtClean="0"/>
                        <a:t>	MECANISMO</a:t>
                      </a:r>
                      <a:endParaRPr lang="es-E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622920">
                <a:tc>
                  <a:txBody>
                    <a:bodyPr/>
                    <a:lstStyle/>
                    <a:p>
                      <a:pPr algn="l"/>
                      <a:r>
                        <a:rPr lang="en-US" sz="2400" dirty="0" smtClean="0"/>
                        <a:t>ACROLEÍNA</a:t>
                      </a:r>
                      <a:endParaRPr lang="es-ES" sz="2400" b="1" dirty="0">
                        <a:solidFill>
                          <a:schemeClr val="tx1"/>
                        </a:solidFill>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dirty="0" err="1" smtClean="0"/>
                        <a:t>tóxico</a:t>
                      </a:r>
                      <a:r>
                        <a:rPr lang="en-US" sz="2400" dirty="0" smtClean="0"/>
                        <a:t> </a:t>
                      </a:r>
                      <a:r>
                        <a:rPr lang="en-US" sz="2400" dirty="0" err="1" smtClean="0"/>
                        <a:t>Ciliar</a:t>
                      </a:r>
                      <a:r>
                        <a:rPr lang="en-US" sz="2400" dirty="0" smtClean="0"/>
                        <a:t>; </a:t>
                      </a:r>
                      <a:r>
                        <a:rPr lang="en-US" sz="2400" dirty="0" err="1" smtClean="0"/>
                        <a:t>afecta</a:t>
                      </a:r>
                      <a:r>
                        <a:rPr lang="en-US" sz="2400" dirty="0" smtClean="0"/>
                        <a:t> la </a:t>
                      </a:r>
                      <a:r>
                        <a:rPr lang="en-US" sz="2400" dirty="0" err="1" smtClean="0"/>
                        <a:t>defensa</a:t>
                      </a:r>
                      <a:r>
                        <a:rPr lang="en-US" sz="2400" dirty="0" smtClean="0"/>
                        <a:t> </a:t>
                      </a:r>
                      <a:r>
                        <a:rPr lang="en-US" sz="2400" dirty="0" err="1" smtClean="0"/>
                        <a:t>pulmonar</a:t>
                      </a:r>
                      <a:endParaRPr lang="es-E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80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FORMALDEHÍDO</a:t>
                      </a:r>
                      <a:endParaRPr lang="es-ES" sz="2400" b="1" dirty="0" smtClean="0">
                        <a:solidFill>
                          <a:schemeClr val="tx1"/>
                        </a:solidFill>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dirty="0" err="1" smtClean="0"/>
                        <a:t>tóxico</a:t>
                      </a:r>
                      <a:r>
                        <a:rPr lang="en-US" sz="2400" dirty="0" smtClean="0"/>
                        <a:t> </a:t>
                      </a:r>
                      <a:r>
                        <a:rPr lang="en-US" sz="2400" dirty="0" err="1" smtClean="0"/>
                        <a:t>Ciliar</a:t>
                      </a:r>
                      <a:r>
                        <a:rPr lang="es-ES" sz="2400" dirty="0" smtClean="0"/>
                        <a:t>; irritante</a:t>
                      </a:r>
                      <a:endParaRPr lang="es-E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4758">
                <a:tc>
                  <a:txBody>
                    <a:bodyPr/>
                    <a:lstStyle/>
                    <a:p>
                      <a:pPr algn="l"/>
                      <a:r>
                        <a:rPr lang="es-ES" sz="2400" dirty="0" smtClean="0"/>
                        <a:t>OXIDO DE</a:t>
                      </a:r>
                      <a:r>
                        <a:rPr lang="es-ES" sz="2400" baseline="0" dirty="0" smtClean="0"/>
                        <a:t> </a:t>
                      </a:r>
                      <a:r>
                        <a:rPr lang="es-ES" sz="2400" dirty="0" smtClean="0"/>
                        <a:t>NITRÓGENO</a:t>
                      </a:r>
                      <a:endParaRPr lang="es-ES" sz="2400" b="1" dirty="0">
                        <a:solidFill>
                          <a:schemeClr val="tx1"/>
                        </a:solidFill>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s-ES" sz="2400" dirty="0" smtClean="0"/>
                        <a:t>Actividad </a:t>
                      </a:r>
                      <a:r>
                        <a:rPr lang="es-ES" sz="2400" dirty="0" err="1" smtClean="0"/>
                        <a:t>oxidativa</a:t>
                      </a:r>
                      <a:endParaRPr lang="es-E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9310">
                <a:tc>
                  <a:txBody>
                    <a:bodyPr/>
                    <a:lstStyle/>
                    <a:p>
                      <a:pPr algn="l"/>
                      <a:r>
                        <a:rPr lang="en-US" sz="2400" dirty="0" smtClean="0"/>
                        <a:t>CADMIO </a:t>
                      </a:r>
                      <a:endParaRPr lang="es-ES" sz="2400" b="1" dirty="0">
                        <a:solidFill>
                          <a:schemeClr val="tx1"/>
                        </a:solidFill>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dirty="0" err="1" smtClean="0"/>
                        <a:t>Injuria</a:t>
                      </a:r>
                      <a:r>
                        <a:rPr lang="en-US" sz="2400" dirty="0" smtClean="0"/>
                        <a:t> </a:t>
                      </a:r>
                      <a:r>
                        <a:rPr lang="en-US" sz="2400" dirty="0" err="1" smtClean="0"/>
                        <a:t>oxidativa</a:t>
                      </a:r>
                      <a:r>
                        <a:rPr lang="en-US" sz="2400" dirty="0" smtClean="0"/>
                        <a:t>; </a:t>
                      </a:r>
                      <a:r>
                        <a:rPr lang="en-US" sz="2400" dirty="0" err="1" smtClean="0"/>
                        <a:t>promueve</a:t>
                      </a:r>
                      <a:r>
                        <a:rPr lang="en-US" sz="2400" dirty="0" smtClean="0"/>
                        <a:t> al </a:t>
                      </a:r>
                      <a:r>
                        <a:rPr lang="en-US" sz="2400" dirty="0" err="1" smtClean="0"/>
                        <a:t>enfisema</a:t>
                      </a:r>
                      <a:endParaRPr lang="es-E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00319">
                <a:tc>
                  <a:txBody>
                    <a:bodyPr/>
                    <a:lstStyle/>
                    <a:p>
                      <a:pPr algn="l"/>
                      <a:r>
                        <a:rPr lang="en-US" sz="2400" dirty="0" smtClean="0"/>
                        <a:t>HIDRÓGENO CIANIDO</a:t>
                      </a:r>
                      <a:endParaRPr lang="es-ES" sz="2400" b="1" dirty="0">
                        <a:solidFill>
                          <a:schemeClr val="tx1"/>
                        </a:solidFill>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err="1" smtClean="0"/>
                        <a:t>afecta</a:t>
                      </a:r>
                      <a:r>
                        <a:rPr lang="en-US" sz="2400" dirty="0" smtClean="0"/>
                        <a:t> el </a:t>
                      </a:r>
                      <a:r>
                        <a:rPr lang="en-US" sz="2400" dirty="0" err="1" smtClean="0"/>
                        <a:t>metabolismo</a:t>
                      </a:r>
                      <a:r>
                        <a:rPr lang="en-US" sz="2400" dirty="0" smtClean="0"/>
                        <a:t> </a:t>
                      </a:r>
                      <a:r>
                        <a:rPr lang="en-US" sz="2400" dirty="0" err="1" smtClean="0"/>
                        <a:t>oxidativo</a:t>
                      </a:r>
                      <a:r>
                        <a:rPr lang="en-US" sz="2400" dirty="0" smtClean="0"/>
                        <a:t> </a:t>
                      </a:r>
                      <a:r>
                        <a:rPr lang="en-US" sz="2400" dirty="0" err="1" smtClean="0"/>
                        <a:t>celular</a:t>
                      </a:r>
                      <a:endParaRPr lang="en-US" sz="24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4 Rectángulo"/>
          <p:cNvSpPr/>
          <p:nvPr/>
        </p:nvSpPr>
        <p:spPr>
          <a:xfrm>
            <a:off x="6372200" y="6237312"/>
            <a:ext cx="2473818" cy="369332"/>
          </a:xfrm>
          <a:prstGeom prst="rect">
            <a:avLst/>
          </a:prstGeom>
        </p:spPr>
        <p:txBody>
          <a:bodyPr wrap="none">
            <a:spAutoFit/>
          </a:bodyPr>
          <a:lstStyle/>
          <a:p>
            <a:pPr algn="ctr">
              <a:buNone/>
            </a:pPr>
            <a:r>
              <a:rPr lang="es-AR" dirty="0" smtClean="0">
                <a:solidFill>
                  <a:srgbClr val="00B0F0"/>
                </a:solidFill>
              </a:rPr>
              <a:t>Dra. </a:t>
            </a:r>
            <a:r>
              <a:rPr lang="es-AR" dirty="0" err="1" smtClean="0">
                <a:solidFill>
                  <a:srgbClr val="00B0F0"/>
                </a:solidFill>
              </a:rPr>
              <a:t>Nahabedian</a:t>
            </a:r>
            <a:r>
              <a:rPr lang="es-AR" dirty="0" smtClean="0">
                <a:solidFill>
                  <a:srgbClr val="00B0F0"/>
                </a:solidFill>
              </a:rPr>
              <a:t> Susana</a:t>
            </a:r>
          </a:p>
        </p:txBody>
      </p:sp>
    </p:spTree>
  </p:cSld>
  <p:clrMapOvr>
    <a:masterClrMapping/>
  </p:clrMapOvr>
  <p:transition>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1268760"/>
            <a:ext cx="8064896" cy="4801314"/>
          </a:xfrm>
          <a:prstGeom prst="rect">
            <a:avLst/>
          </a:prstGeom>
          <a:ln>
            <a:solidFill>
              <a:srgbClr val="FFCCFF"/>
            </a:solidFill>
          </a:ln>
        </p:spPr>
        <p:txBody>
          <a:bodyPr wrap="square">
            <a:spAutoFit/>
          </a:bodyPr>
          <a:lstStyle/>
          <a:p>
            <a:r>
              <a:rPr lang="es-AR" sz="2000" b="1" dirty="0" smtClean="0"/>
              <a:t>1.- ALTERACIONES DEL EPITELIO MUCO-CILIAR</a:t>
            </a:r>
          </a:p>
          <a:p>
            <a:pPr>
              <a:buFont typeface="Arial" pitchFamily="34" charset="0"/>
              <a:buChar char="•"/>
            </a:pPr>
            <a:r>
              <a:rPr lang="es-AR" dirty="0" smtClean="0"/>
              <a:t>Desaparición de los cilios</a:t>
            </a:r>
          </a:p>
          <a:p>
            <a:pPr>
              <a:buFont typeface="Arial" pitchFamily="34" charset="0"/>
              <a:buChar char="•"/>
            </a:pPr>
            <a:r>
              <a:rPr lang="es-AR" dirty="0" smtClean="0"/>
              <a:t>Hipertrofia de las glándulas mucosas</a:t>
            </a:r>
          </a:p>
          <a:p>
            <a:pPr>
              <a:buFont typeface="Arial" pitchFamily="34" charset="0"/>
              <a:buChar char="•"/>
            </a:pPr>
            <a:r>
              <a:rPr lang="es-AR" dirty="0" smtClean="0"/>
              <a:t>Aumento de células caliciformes</a:t>
            </a:r>
          </a:p>
          <a:p>
            <a:pPr>
              <a:buFont typeface="Arial" pitchFamily="34" charset="0"/>
              <a:buChar char="•"/>
            </a:pPr>
            <a:r>
              <a:rPr lang="es-AR" dirty="0" smtClean="0"/>
              <a:t>Trastorno en la producción del moco</a:t>
            </a:r>
          </a:p>
          <a:p>
            <a:pPr>
              <a:buFont typeface="Arial" pitchFamily="34" charset="0"/>
              <a:buChar char="•"/>
            </a:pPr>
            <a:r>
              <a:rPr lang="es-AR" dirty="0" smtClean="0"/>
              <a:t>Alteración de las características </a:t>
            </a:r>
            <a:r>
              <a:rPr lang="es-AR" dirty="0" err="1" smtClean="0"/>
              <a:t>reológicas</a:t>
            </a:r>
            <a:r>
              <a:rPr lang="es-AR" dirty="0" smtClean="0"/>
              <a:t> del moco</a:t>
            </a:r>
          </a:p>
          <a:p>
            <a:pPr>
              <a:buFont typeface="Arial" pitchFamily="34" charset="0"/>
              <a:buChar char="•"/>
            </a:pPr>
            <a:r>
              <a:rPr lang="es-AR" dirty="0" smtClean="0"/>
              <a:t>Trastorno de las uniones entre las células del epitelio bronquial</a:t>
            </a:r>
          </a:p>
          <a:p>
            <a:pPr>
              <a:buFont typeface="Arial" pitchFamily="34" charset="0"/>
              <a:buChar char="•"/>
            </a:pPr>
            <a:r>
              <a:rPr lang="es-AR" b="1" dirty="0" smtClean="0"/>
              <a:t>Reducción en la producción de  defensina-2 humana</a:t>
            </a:r>
          </a:p>
          <a:p>
            <a:r>
              <a:rPr lang="es-AR" sz="2000" b="1" dirty="0" smtClean="0"/>
              <a:t>2.- AUMENTO DE LA ADHERENCIA BACTERIANA</a:t>
            </a:r>
          </a:p>
          <a:p>
            <a:pPr>
              <a:buFont typeface="Arial" pitchFamily="34" charset="0"/>
              <a:buChar char="•"/>
            </a:pPr>
            <a:r>
              <a:rPr lang="es-AR" dirty="0" smtClean="0"/>
              <a:t> Disminución de la producción de </a:t>
            </a:r>
            <a:r>
              <a:rPr lang="es-AR" dirty="0" err="1" smtClean="0"/>
              <a:t>neumolisina</a:t>
            </a:r>
            <a:endParaRPr lang="es-AR" dirty="0" smtClean="0"/>
          </a:p>
          <a:p>
            <a:pPr>
              <a:buFont typeface="Arial" pitchFamily="34" charset="0"/>
              <a:buChar char="•"/>
            </a:pPr>
            <a:r>
              <a:rPr lang="es-AR" dirty="0" smtClean="0"/>
              <a:t> Aumento en la producción de </a:t>
            </a:r>
            <a:r>
              <a:rPr lang="es-AR" dirty="0" err="1" smtClean="0"/>
              <a:t>biofilm</a:t>
            </a:r>
            <a:endParaRPr lang="es-AR" sz="2000" dirty="0" smtClean="0"/>
          </a:p>
          <a:p>
            <a:r>
              <a:rPr lang="es-AR" sz="2000" b="1" dirty="0" smtClean="0"/>
              <a:t>3.- CAMBIOS EN LA RESPUESTA INMUNOLÓGICA</a:t>
            </a:r>
          </a:p>
          <a:p>
            <a:pPr>
              <a:buFont typeface="Arial" pitchFamily="34" charset="0"/>
              <a:buChar char="•"/>
            </a:pPr>
            <a:r>
              <a:rPr lang="es-AR" sz="2000" dirty="0" smtClean="0"/>
              <a:t>Reducción de la fagocitosis por parte de los macrófagos alveolares y PMN</a:t>
            </a:r>
          </a:p>
          <a:p>
            <a:pPr>
              <a:buFont typeface="Arial" pitchFamily="34" charset="0"/>
              <a:buChar char="•"/>
            </a:pPr>
            <a:r>
              <a:rPr lang="es-AR" sz="2000" dirty="0" smtClean="0"/>
              <a:t>Reducción en la producción de </a:t>
            </a:r>
            <a:r>
              <a:rPr lang="es-AR" sz="2000" dirty="0" err="1" smtClean="0"/>
              <a:t>citoquinas</a:t>
            </a:r>
            <a:endParaRPr lang="es-AR" sz="2000" dirty="0" smtClean="0"/>
          </a:p>
          <a:p>
            <a:pPr>
              <a:buFont typeface="Arial" pitchFamily="34" charset="0"/>
              <a:buChar char="•"/>
            </a:pPr>
            <a:r>
              <a:rPr lang="es-AR" sz="2000" dirty="0" smtClean="0"/>
              <a:t>Reducción en la producción de inmunoglobulinas</a:t>
            </a:r>
          </a:p>
          <a:p>
            <a:pPr>
              <a:buFont typeface="Arial" pitchFamily="34" charset="0"/>
              <a:buChar char="•"/>
            </a:pPr>
            <a:r>
              <a:rPr lang="es-AR" sz="2000" dirty="0" smtClean="0"/>
              <a:t>Alteraciones en las </a:t>
            </a:r>
            <a:r>
              <a:rPr lang="es-AR" sz="2000" dirty="0" err="1" smtClean="0"/>
              <a:t>subpoblaciones</a:t>
            </a:r>
            <a:r>
              <a:rPr lang="es-AR" sz="2000" dirty="0" smtClean="0"/>
              <a:t> linfocitarias</a:t>
            </a:r>
            <a:endParaRPr lang="es-AR" sz="2000" dirty="0"/>
          </a:p>
        </p:txBody>
      </p:sp>
      <p:sp>
        <p:nvSpPr>
          <p:cNvPr id="3" name="2 Rectángulo"/>
          <p:cNvSpPr/>
          <p:nvPr/>
        </p:nvSpPr>
        <p:spPr>
          <a:xfrm>
            <a:off x="467544" y="260648"/>
            <a:ext cx="8280920" cy="707886"/>
          </a:xfrm>
          <a:prstGeom prst="rect">
            <a:avLst/>
          </a:prstGeom>
          <a:ln>
            <a:solidFill>
              <a:srgbClr val="FFCCFF"/>
            </a:solidFill>
          </a:ln>
        </p:spPr>
        <p:txBody>
          <a:bodyPr wrap="square">
            <a:spAutoFit/>
          </a:bodyPr>
          <a:lstStyle/>
          <a:p>
            <a:pPr algn="ctr"/>
            <a:r>
              <a:rPr lang="es-AR" sz="2000" dirty="0" smtClean="0"/>
              <a:t>ALTERACIONES CAUSADAS POR EL CONSUMO DEL TABACO EN EL APARATO RESPIRATORIO</a:t>
            </a:r>
            <a:endParaRPr lang="es-AR" sz="2000" dirty="0"/>
          </a:p>
        </p:txBody>
      </p:sp>
      <p:sp>
        <p:nvSpPr>
          <p:cNvPr id="4" name="3 Rectángulo"/>
          <p:cNvSpPr/>
          <p:nvPr/>
        </p:nvSpPr>
        <p:spPr>
          <a:xfrm>
            <a:off x="323528" y="6381328"/>
            <a:ext cx="8676456" cy="461665"/>
          </a:xfrm>
          <a:prstGeom prst="rect">
            <a:avLst/>
          </a:prstGeom>
        </p:spPr>
        <p:txBody>
          <a:bodyPr wrap="square">
            <a:spAutoFit/>
          </a:bodyPr>
          <a:lstStyle/>
          <a:p>
            <a:r>
              <a:rPr lang="es-AR" sz="1200" dirty="0" smtClean="0"/>
              <a:t>Jiménez Ruiz CA, et al. Documento de consenso SEPAR-ALAT sobre vacunación </a:t>
            </a:r>
            <a:r>
              <a:rPr lang="es-AR" sz="1200" dirty="0" err="1" smtClean="0"/>
              <a:t>antineumocócica</a:t>
            </a:r>
            <a:r>
              <a:rPr lang="es-AR" sz="1200" dirty="0" smtClean="0"/>
              <a:t> en fumadores. </a:t>
            </a:r>
            <a:r>
              <a:rPr lang="es-AR" sz="1200" dirty="0" err="1" smtClean="0"/>
              <a:t>Arch</a:t>
            </a:r>
            <a:r>
              <a:rPr lang="es-AR" sz="1200" dirty="0" smtClean="0"/>
              <a:t> </a:t>
            </a:r>
            <a:r>
              <a:rPr lang="es-AR" sz="1200" dirty="0" err="1" smtClean="0"/>
              <a:t>Bronconeumol</a:t>
            </a:r>
            <a:r>
              <a:rPr lang="es-AR" sz="1200" dirty="0" smtClean="0"/>
              <a:t>. 2015. </a:t>
            </a:r>
            <a:endParaRPr lang="es-AR" sz="1200" dirty="0"/>
          </a:p>
        </p:txBody>
      </p:sp>
      <p:sp>
        <p:nvSpPr>
          <p:cNvPr id="5" name="4 Rectángulo"/>
          <p:cNvSpPr/>
          <p:nvPr/>
        </p:nvSpPr>
        <p:spPr>
          <a:xfrm>
            <a:off x="6804248" y="6165304"/>
            <a:ext cx="1965153" cy="307777"/>
          </a:xfrm>
          <a:prstGeom prst="rect">
            <a:avLst/>
          </a:prstGeom>
        </p:spPr>
        <p:txBody>
          <a:bodyPr wrap="none">
            <a:spAutoFit/>
          </a:bodyPr>
          <a:lstStyle/>
          <a:p>
            <a:pPr algn="ctr">
              <a:buNone/>
            </a:pPr>
            <a:r>
              <a:rPr lang="es-AR" sz="1400" dirty="0" smtClean="0">
                <a:solidFill>
                  <a:srgbClr val="00B0F0"/>
                </a:solidFill>
              </a:rPr>
              <a:t>Dra. </a:t>
            </a:r>
            <a:r>
              <a:rPr lang="es-AR" sz="1400" dirty="0" err="1" smtClean="0">
                <a:solidFill>
                  <a:srgbClr val="00B0F0"/>
                </a:solidFill>
              </a:rPr>
              <a:t>Nahabedian</a:t>
            </a:r>
            <a:r>
              <a:rPr lang="es-AR" sz="1400" dirty="0" smtClean="0">
                <a:solidFill>
                  <a:srgbClr val="00B0F0"/>
                </a:solidFill>
              </a:rPr>
              <a:t> Susana</a:t>
            </a:r>
          </a:p>
        </p:txBody>
      </p:sp>
      <p:pic>
        <p:nvPicPr>
          <p:cNvPr id="6" name="Picture 4" descr="Imagen1.4"/>
          <p:cNvPicPr>
            <a:picLocks noChangeAspect="1" noChangeArrowheads="1"/>
          </p:cNvPicPr>
          <p:nvPr/>
        </p:nvPicPr>
        <p:blipFill>
          <a:blip r:embed="rId3" cstate="print"/>
          <a:srcRect/>
          <a:stretch>
            <a:fillRect/>
          </a:stretch>
        </p:blipFill>
        <p:spPr bwMode="auto">
          <a:xfrm>
            <a:off x="6732240" y="2708920"/>
            <a:ext cx="1728192" cy="1808574"/>
          </a:xfrm>
          <a:prstGeom prst="rect">
            <a:avLst/>
          </a:prstGeom>
          <a:noFill/>
        </p:spPr>
      </p:pic>
      <p:pic>
        <p:nvPicPr>
          <p:cNvPr id="7" name="Picture 2" descr="http://ocw.unican.es/ciencias-de-la-salud/fisiologia-humana-2011-g367/material-de-clase/bloque-tematico-3.-fisiologia-del-aparato/tema-1.-estructura-y-funciones-del-aparato/Imagen1.5.jpg">
            <a:hlinkClick r:id="rId4"/>
          </p:cNvPr>
          <p:cNvPicPr>
            <a:picLocks noChangeAspect="1" noChangeArrowheads="1"/>
          </p:cNvPicPr>
          <p:nvPr/>
        </p:nvPicPr>
        <p:blipFill>
          <a:blip r:embed="rId5" cstate="print"/>
          <a:srcRect t="8031"/>
          <a:stretch>
            <a:fillRect/>
          </a:stretch>
        </p:blipFill>
        <p:spPr bwMode="auto">
          <a:xfrm>
            <a:off x="6084168" y="1124744"/>
            <a:ext cx="2736304" cy="1502279"/>
          </a:xfrm>
          <a:prstGeom prst="rect">
            <a:avLst/>
          </a:prstGeom>
          <a:noFill/>
        </p:spPr>
      </p:pic>
    </p:spTree>
  </p:cSld>
  <p:clrMapOvr>
    <a:masterClrMapping/>
  </p:clrMapOvr>
  <p:transition>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2 Rectángulo"/>
          <p:cNvSpPr>
            <a:spLocks noChangeArrowheads="1"/>
          </p:cNvSpPr>
          <p:nvPr/>
        </p:nvSpPr>
        <p:spPr bwMode="auto">
          <a:xfrm>
            <a:off x="539552" y="1340768"/>
            <a:ext cx="8136904" cy="267811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es-ES" sz="2800" dirty="0">
                <a:latin typeface="Arial Narrow" pitchFamily="34" charset="0"/>
              </a:rPr>
              <a:t>El estrés </a:t>
            </a:r>
            <a:r>
              <a:rPr lang="es-ES" sz="2800" dirty="0" err="1">
                <a:latin typeface="Arial Narrow" pitchFamily="34" charset="0"/>
              </a:rPr>
              <a:t>oxidativo</a:t>
            </a:r>
            <a:r>
              <a:rPr lang="es-ES" sz="2800" dirty="0">
                <a:latin typeface="Arial Narrow" pitchFamily="34" charset="0"/>
              </a:rPr>
              <a:t> puede definirse como la </a:t>
            </a:r>
            <a:r>
              <a:rPr lang="es-ES" sz="2800" b="1" dirty="0">
                <a:latin typeface="Arial Narrow" pitchFamily="34" charset="0"/>
              </a:rPr>
              <a:t>lesión tisular, celular o molecular</a:t>
            </a:r>
            <a:r>
              <a:rPr lang="es-ES" sz="2800" dirty="0">
                <a:latin typeface="Arial Narrow" pitchFamily="34" charset="0"/>
              </a:rPr>
              <a:t>, producida por radicales libres de oxígeno (</a:t>
            </a:r>
            <a:r>
              <a:rPr lang="es-ES" sz="2800" b="1" dirty="0">
                <a:latin typeface="Arial Narrow" pitchFamily="34" charset="0"/>
              </a:rPr>
              <a:t>ROS</a:t>
            </a:r>
            <a:r>
              <a:rPr lang="es-ES" sz="2800" dirty="0">
                <a:latin typeface="Arial Narrow" pitchFamily="34" charset="0"/>
              </a:rPr>
              <a:t>), como </a:t>
            </a:r>
            <a:r>
              <a:rPr lang="es-ES" sz="2800" dirty="0" err="1">
                <a:latin typeface="Arial Narrow" pitchFamily="34" charset="0"/>
              </a:rPr>
              <a:t>superóxido</a:t>
            </a:r>
            <a:r>
              <a:rPr lang="es-ES" sz="2800" dirty="0">
                <a:latin typeface="Arial Narrow" pitchFamily="34" charset="0"/>
              </a:rPr>
              <a:t> o peróxido de hidrógeno </a:t>
            </a:r>
            <a:r>
              <a:rPr lang="es-ES" sz="2800" b="1" dirty="0">
                <a:latin typeface="Arial Narrow" pitchFamily="34" charset="0"/>
              </a:rPr>
              <a:t>(H2O2). </a:t>
            </a:r>
          </a:p>
        </p:txBody>
      </p:sp>
      <p:sp>
        <p:nvSpPr>
          <p:cNvPr id="9" name="8 Rectángulo"/>
          <p:cNvSpPr/>
          <p:nvPr/>
        </p:nvSpPr>
        <p:spPr>
          <a:xfrm>
            <a:off x="2267744" y="404664"/>
            <a:ext cx="4536504" cy="646331"/>
          </a:xfrm>
          <a:prstGeom prst="rect">
            <a:avLst/>
          </a:prstGeom>
          <a:solidFill>
            <a:schemeClr val="accent4">
              <a:lumMod val="20000"/>
              <a:lumOff val="80000"/>
            </a:schemeClr>
          </a:solidFill>
        </p:spPr>
        <p:style>
          <a:lnRef idx="0">
            <a:schemeClr val="accent4"/>
          </a:lnRef>
          <a:fillRef idx="3">
            <a:schemeClr val="accent4"/>
          </a:fillRef>
          <a:effectRef idx="3">
            <a:schemeClr val="accent4"/>
          </a:effectRef>
          <a:fontRef idx="minor">
            <a:schemeClr val="lt1"/>
          </a:fontRef>
        </p:style>
        <p:txBody>
          <a:bodyPr wrap="square">
            <a:spAutoFit/>
          </a:bodyPr>
          <a:lstStyle/>
          <a:p>
            <a:pPr algn="ctr" fontAlgn="auto">
              <a:spcBef>
                <a:spcPts val="0"/>
              </a:spcBef>
              <a:spcAft>
                <a:spcPts val="0"/>
              </a:spcAft>
              <a:defRPr/>
            </a:pPr>
            <a:r>
              <a:rPr lang="en-US" sz="3600" dirty="0" smtClean="0">
                <a:solidFill>
                  <a:schemeClr val="tx1"/>
                </a:solidFill>
                <a:latin typeface="Arial Narrow" pitchFamily="34" charset="0"/>
              </a:rPr>
              <a:t>ESTRES OXIDATIVO</a:t>
            </a:r>
            <a:endParaRPr lang="es-ES" sz="3600" dirty="0">
              <a:solidFill>
                <a:schemeClr val="tx1"/>
              </a:solidFill>
            </a:endParaRPr>
          </a:p>
        </p:txBody>
      </p:sp>
      <p:sp>
        <p:nvSpPr>
          <p:cNvPr id="10" name="9 Rectángulo"/>
          <p:cNvSpPr/>
          <p:nvPr/>
        </p:nvSpPr>
        <p:spPr>
          <a:xfrm>
            <a:off x="6804248" y="6165304"/>
            <a:ext cx="1965153" cy="307777"/>
          </a:xfrm>
          <a:prstGeom prst="rect">
            <a:avLst/>
          </a:prstGeom>
        </p:spPr>
        <p:txBody>
          <a:bodyPr wrap="none">
            <a:spAutoFit/>
          </a:bodyPr>
          <a:lstStyle/>
          <a:p>
            <a:pPr algn="ctr">
              <a:buNone/>
            </a:pPr>
            <a:r>
              <a:rPr lang="es-AR" sz="1400" dirty="0" smtClean="0">
                <a:solidFill>
                  <a:srgbClr val="00B0F0"/>
                </a:solidFill>
              </a:rPr>
              <a:t>Dra. </a:t>
            </a:r>
            <a:r>
              <a:rPr lang="es-AR" sz="1400" dirty="0" err="1" smtClean="0">
                <a:solidFill>
                  <a:srgbClr val="00B0F0"/>
                </a:solidFill>
              </a:rPr>
              <a:t>Nahabedian</a:t>
            </a:r>
            <a:r>
              <a:rPr lang="es-AR" sz="1400" dirty="0" smtClean="0">
                <a:solidFill>
                  <a:srgbClr val="00B0F0"/>
                </a:solidFill>
              </a:rPr>
              <a:t> Susana</a:t>
            </a:r>
          </a:p>
        </p:txBody>
      </p:sp>
      <p:grpSp>
        <p:nvGrpSpPr>
          <p:cNvPr id="11" name="10 Grupo"/>
          <p:cNvGrpSpPr/>
          <p:nvPr/>
        </p:nvGrpSpPr>
        <p:grpSpPr>
          <a:xfrm>
            <a:off x="1547664" y="4149080"/>
            <a:ext cx="6402583" cy="2088232"/>
            <a:chOff x="1331640" y="4509120"/>
            <a:chExt cx="6402583" cy="2088232"/>
          </a:xfrm>
        </p:grpSpPr>
        <p:sp>
          <p:nvSpPr>
            <p:cNvPr id="12" name="11 Triángulo isósceles"/>
            <p:cNvSpPr/>
            <p:nvPr/>
          </p:nvSpPr>
          <p:spPr>
            <a:xfrm>
              <a:off x="3877872" y="5361173"/>
              <a:ext cx="1238772" cy="1236179"/>
            </a:xfrm>
            <a:prstGeom prst="triangle">
              <a:avLst/>
            </a:prstGeom>
            <a:solidFill>
              <a:srgbClr val="FFC000"/>
            </a:solidFill>
            <a:ln>
              <a:solidFill>
                <a:srgbClr val="FFC000"/>
              </a:solidFill>
            </a:ln>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3" name="12 Rectángulo"/>
            <p:cNvSpPr/>
            <p:nvPr/>
          </p:nvSpPr>
          <p:spPr>
            <a:xfrm rot="11631162">
              <a:off x="2832745" y="5312359"/>
              <a:ext cx="3470291" cy="170343"/>
            </a:xfrm>
            <a:prstGeom prst="rect">
              <a:avLst/>
            </a:prstGeom>
            <a:solidFill>
              <a:srgbClr val="FFCC66"/>
            </a:solidFill>
            <a:ln>
              <a:solidFill>
                <a:srgbClr val="FFC0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4" name="4 CuadroTexto"/>
            <p:cNvSpPr txBox="1">
              <a:spLocks noChangeArrowheads="1"/>
            </p:cNvSpPr>
            <p:nvPr/>
          </p:nvSpPr>
          <p:spPr bwMode="auto">
            <a:xfrm>
              <a:off x="5940152" y="5877272"/>
              <a:ext cx="1794071" cy="369332"/>
            </a:xfrm>
            <a:prstGeom prst="rect">
              <a:avLst/>
            </a:prstGeom>
            <a:noFill/>
            <a:ln w="9525">
              <a:solidFill>
                <a:srgbClr val="FFC000"/>
              </a:solidFill>
              <a:miter lim="800000"/>
              <a:headEnd/>
              <a:tailEnd/>
            </a:ln>
          </p:spPr>
          <p:txBody>
            <a:bodyPr>
              <a:spAutoFit/>
            </a:bodyPr>
            <a:lstStyle/>
            <a:p>
              <a:pPr algn="ctr"/>
              <a:r>
                <a:rPr lang="es-ES" b="1" dirty="0"/>
                <a:t>OXIDATIVOS</a:t>
              </a:r>
            </a:p>
          </p:txBody>
        </p:sp>
        <p:sp>
          <p:nvSpPr>
            <p:cNvPr id="15" name="5 CuadroTexto"/>
            <p:cNvSpPr txBox="1">
              <a:spLocks noChangeArrowheads="1"/>
            </p:cNvSpPr>
            <p:nvPr/>
          </p:nvSpPr>
          <p:spPr bwMode="auto">
            <a:xfrm>
              <a:off x="1331640" y="4509120"/>
              <a:ext cx="1819163" cy="338554"/>
            </a:xfrm>
            <a:prstGeom prst="rect">
              <a:avLst/>
            </a:prstGeom>
            <a:noFill/>
            <a:ln w="9525">
              <a:solidFill>
                <a:srgbClr val="FFC000"/>
              </a:solidFill>
              <a:miter lim="800000"/>
              <a:headEnd/>
              <a:tailEnd/>
            </a:ln>
          </p:spPr>
          <p:txBody>
            <a:bodyPr wrap="square">
              <a:spAutoFit/>
            </a:bodyPr>
            <a:lstStyle/>
            <a:p>
              <a:r>
                <a:rPr lang="es-ES" sz="1600" b="1" dirty="0"/>
                <a:t>ANTI-OXIDATIVOS</a:t>
              </a:r>
            </a:p>
          </p:txBody>
        </p:sp>
      </p:grpSp>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3 Rectángulo"/>
          <p:cNvSpPr>
            <a:spLocks noChangeArrowheads="1"/>
          </p:cNvSpPr>
          <p:nvPr/>
        </p:nvSpPr>
        <p:spPr bwMode="auto">
          <a:xfrm>
            <a:off x="285750" y="6224588"/>
            <a:ext cx="9001125" cy="276225"/>
          </a:xfrm>
          <a:prstGeom prst="rect">
            <a:avLst/>
          </a:prstGeom>
          <a:noFill/>
          <a:ln w="9525">
            <a:noFill/>
            <a:miter lim="800000"/>
            <a:headEnd/>
            <a:tailEnd/>
          </a:ln>
        </p:spPr>
        <p:txBody>
          <a:bodyPr>
            <a:spAutoFit/>
          </a:bodyPr>
          <a:lstStyle/>
          <a:p>
            <a:r>
              <a:rPr lang="en-US" sz="1200" b="1" dirty="0" err="1">
                <a:latin typeface="Arial Narrow" pitchFamily="34" charset="0"/>
              </a:rPr>
              <a:t>MacNee</a:t>
            </a:r>
            <a:r>
              <a:rPr lang="en-US" sz="1200" b="1" dirty="0">
                <a:latin typeface="Arial Narrow" pitchFamily="34" charset="0"/>
              </a:rPr>
              <a:t> and </a:t>
            </a:r>
            <a:r>
              <a:rPr lang="en-US" sz="1200" b="1" dirty="0" err="1">
                <a:latin typeface="Arial Narrow" pitchFamily="34" charset="0"/>
              </a:rPr>
              <a:t>Rahman</a:t>
            </a:r>
            <a:r>
              <a:rPr lang="en-US" sz="1200" b="1" dirty="0">
                <a:latin typeface="Arial Narrow" pitchFamily="34" charset="0"/>
              </a:rPr>
              <a:t>: Oxidants and Antioxidants as Therapeutic Targets in COPD. AM J RESPIR CRIT CARE MED 1999;160:S58–S65</a:t>
            </a:r>
            <a:endParaRPr lang="es-ES" sz="1200" b="1" dirty="0">
              <a:latin typeface="Arial Narrow" pitchFamily="34" charset="0"/>
            </a:endParaRPr>
          </a:p>
        </p:txBody>
      </p:sp>
      <p:sp>
        <p:nvSpPr>
          <p:cNvPr id="26" name="25 Rectángulo"/>
          <p:cNvSpPr/>
          <p:nvPr/>
        </p:nvSpPr>
        <p:spPr>
          <a:xfrm>
            <a:off x="3286125" y="500063"/>
            <a:ext cx="2714625" cy="9286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2000" dirty="0">
                <a:solidFill>
                  <a:schemeClr val="tx1"/>
                </a:solidFill>
              </a:rPr>
              <a:t>Inactivación de anti-proteasas</a:t>
            </a:r>
          </a:p>
        </p:txBody>
      </p:sp>
      <p:sp>
        <p:nvSpPr>
          <p:cNvPr id="27" name="26 Rectángulo"/>
          <p:cNvSpPr/>
          <p:nvPr/>
        </p:nvSpPr>
        <p:spPr>
          <a:xfrm>
            <a:off x="3286125" y="1571625"/>
            <a:ext cx="2714625" cy="1000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2000" b="1" dirty="0" err="1">
                <a:solidFill>
                  <a:schemeClr val="tx1"/>
                </a:solidFill>
                <a:latin typeface="Arial Narrow" pitchFamily="34" charset="0"/>
              </a:rPr>
              <a:t>Peroxidación</a:t>
            </a:r>
            <a:r>
              <a:rPr lang="es-AR" sz="2000" b="1" dirty="0">
                <a:solidFill>
                  <a:schemeClr val="tx1"/>
                </a:solidFill>
                <a:latin typeface="Arial Narrow" pitchFamily="34" charset="0"/>
              </a:rPr>
              <a:t> </a:t>
            </a:r>
            <a:r>
              <a:rPr lang="es-AR" sz="2000" b="1" dirty="0" err="1">
                <a:solidFill>
                  <a:schemeClr val="tx1"/>
                </a:solidFill>
                <a:latin typeface="Arial Narrow" pitchFamily="34" charset="0"/>
              </a:rPr>
              <a:t>Lipídica</a:t>
            </a:r>
            <a:endParaRPr lang="es-AR" sz="2000" b="1" dirty="0">
              <a:solidFill>
                <a:schemeClr val="tx1"/>
              </a:solidFill>
              <a:latin typeface="Arial Narrow" pitchFamily="34" charset="0"/>
            </a:endParaRPr>
          </a:p>
        </p:txBody>
      </p:sp>
      <p:sp>
        <p:nvSpPr>
          <p:cNvPr id="28" name="27 Rectángulo"/>
          <p:cNvSpPr/>
          <p:nvPr/>
        </p:nvSpPr>
        <p:spPr>
          <a:xfrm>
            <a:off x="3286125" y="2714625"/>
            <a:ext cx="2786063" cy="857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2000" b="1" dirty="0" err="1">
                <a:solidFill>
                  <a:schemeClr val="tx1"/>
                </a:solidFill>
                <a:latin typeface="Arial Narrow" pitchFamily="34" charset="0"/>
              </a:rPr>
              <a:t>Deplección</a:t>
            </a:r>
            <a:r>
              <a:rPr lang="es-AR" sz="2000" b="1" dirty="0">
                <a:solidFill>
                  <a:schemeClr val="tx1"/>
                </a:solidFill>
                <a:latin typeface="Arial Narrow" pitchFamily="34" charset="0"/>
              </a:rPr>
              <a:t> de las defensas anti -oxidantes</a:t>
            </a:r>
          </a:p>
        </p:txBody>
      </p:sp>
      <p:sp>
        <p:nvSpPr>
          <p:cNvPr id="29" name="28 Rectángulo"/>
          <p:cNvSpPr/>
          <p:nvPr/>
        </p:nvSpPr>
        <p:spPr>
          <a:xfrm>
            <a:off x="3357563" y="3714750"/>
            <a:ext cx="2643187" cy="785813"/>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2000" b="1" dirty="0">
                <a:solidFill>
                  <a:schemeClr val="tx1"/>
                </a:solidFill>
                <a:latin typeface="Arial Narrow" pitchFamily="34" charset="0"/>
              </a:rPr>
              <a:t>Secuestro de </a:t>
            </a:r>
            <a:r>
              <a:rPr lang="es-AR" sz="2000" b="1" dirty="0" err="1">
                <a:solidFill>
                  <a:schemeClr val="tx1"/>
                </a:solidFill>
                <a:latin typeface="Arial Narrow" pitchFamily="34" charset="0"/>
              </a:rPr>
              <a:t>neutrofilos</a:t>
            </a:r>
            <a:endParaRPr lang="es-AR" sz="2000" b="1" dirty="0">
              <a:solidFill>
                <a:schemeClr val="tx1"/>
              </a:solidFill>
              <a:latin typeface="Arial Narrow" pitchFamily="34" charset="0"/>
            </a:endParaRPr>
          </a:p>
        </p:txBody>
      </p:sp>
      <p:sp>
        <p:nvSpPr>
          <p:cNvPr id="30" name="29 Rectángulo"/>
          <p:cNvSpPr/>
          <p:nvPr/>
        </p:nvSpPr>
        <p:spPr>
          <a:xfrm>
            <a:off x="3357563" y="4643438"/>
            <a:ext cx="2643187" cy="1071562"/>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2000" b="1" dirty="0">
                <a:solidFill>
                  <a:schemeClr val="tx1"/>
                </a:solidFill>
                <a:latin typeface="Arial Narrow" pitchFamily="34" charset="0"/>
              </a:rPr>
              <a:t>Transcripción de </a:t>
            </a:r>
            <a:r>
              <a:rPr lang="es-AR" sz="2000" b="1" dirty="0" err="1">
                <a:solidFill>
                  <a:schemeClr val="tx1"/>
                </a:solidFill>
                <a:latin typeface="Arial Narrow" pitchFamily="34" charset="0"/>
              </a:rPr>
              <a:t>citoxinas</a:t>
            </a:r>
            <a:r>
              <a:rPr lang="es-AR" sz="2000" b="1" dirty="0">
                <a:solidFill>
                  <a:schemeClr val="tx1"/>
                </a:solidFill>
                <a:latin typeface="Arial Narrow" pitchFamily="34" charset="0"/>
              </a:rPr>
              <a:t> pro-inflamatorias</a:t>
            </a:r>
          </a:p>
        </p:txBody>
      </p:sp>
      <p:sp>
        <p:nvSpPr>
          <p:cNvPr id="33" name="32 Flecha derecha"/>
          <p:cNvSpPr/>
          <p:nvPr/>
        </p:nvSpPr>
        <p:spPr>
          <a:xfrm>
            <a:off x="2786063" y="1839913"/>
            <a:ext cx="571500" cy="492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2400"/>
          </a:p>
        </p:txBody>
      </p:sp>
      <p:sp>
        <p:nvSpPr>
          <p:cNvPr id="34" name="33 Flecha derecha"/>
          <p:cNvSpPr/>
          <p:nvPr/>
        </p:nvSpPr>
        <p:spPr>
          <a:xfrm>
            <a:off x="2786063" y="2857500"/>
            <a:ext cx="571500" cy="4937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2400"/>
          </a:p>
        </p:txBody>
      </p:sp>
      <p:sp>
        <p:nvSpPr>
          <p:cNvPr id="35" name="34 Flecha derecha"/>
          <p:cNvSpPr/>
          <p:nvPr/>
        </p:nvSpPr>
        <p:spPr>
          <a:xfrm>
            <a:off x="2786063" y="3792538"/>
            <a:ext cx="642937" cy="4937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2400"/>
          </a:p>
        </p:txBody>
      </p:sp>
      <p:sp>
        <p:nvSpPr>
          <p:cNvPr id="37" name="36 Rectángulo"/>
          <p:cNvSpPr/>
          <p:nvPr/>
        </p:nvSpPr>
        <p:spPr>
          <a:xfrm>
            <a:off x="6588224" y="836712"/>
            <a:ext cx="2071687" cy="642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2000" b="1" dirty="0">
                <a:solidFill>
                  <a:schemeClr val="bg1"/>
                </a:solidFill>
                <a:latin typeface="Arial Narrow" pitchFamily="34" charset="0"/>
              </a:rPr>
              <a:t>PERMEABILIDAD EPITELIAL</a:t>
            </a:r>
          </a:p>
        </p:txBody>
      </p:sp>
      <p:sp>
        <p:nvSpPr>
          <p:cNvPr id="38" name="37 Rectángulo"/>
          <p:cNvSpPr/>
          <p:nvPr/>
        </p:nvSpPr>
        <p:spPr>
          <a:xfrm>
            <a:off x="6858000" y="4429125"/>
            <a:ext cx="1714500" cy="642938"/>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2000" b="1" dirty="0">
                <a:solidFill>
                  <a:schemeClr val="bg1"/>
                </a:solidFill>
                <a:latin typeface="Arial Narrow" pitchFamily="34" charset="0"/>
              </a:rPr>
              <a:t>INFLAMACIÓN</a:t>
            </a:r>
          </a:p>
        </p:txBody>
      </p:sp>
      <p:sp>
        <p:nvSpPr>
          <p:cNvPr id="36877" name="38 CuadroTexto"/>
          <p:cNvSpPr txBox="1">
            <a:spLocks noChangeArrowheads="1"/>
          </p:cNvSpPr>
          <p:nvPr/>
        </p:nvSpPr>
        <p:spPr bwMode="auto">
          <a:xfrm>
            <a:off x="6929438" y="1928813"/>
            <a:ext cx="357187" cy="2246312"/>
          </a:xfrm>
          <a:prstGeom prst="rect">
            <a:avLst/>
          </a:prstGeom>
          <a:solidFill>
            <a:srgbClr val="FF99FF">
              <a:alpha val="78822"/>
            </a:srgbClr>
          </a:solidFill>
          <a:ln w="9525">
            <a:noFill/>
            <a:miter lim="800000"/>
            <a:headEnd/>
            <a:tailEnd/>
          </a:ln>
        </p:spPr>
        <p:txBody>
          <a:bodyPr>
            <a:spAutoFit/>
          </a:bodyPr>
          <a:lstStyle/>
          <a:p>
            <a:r>
              <a:rPr lang="es-ES" sz="2000" b="1"/>
              <a:t>I</a:t>
            </a:r>
          </a:p>
          <a:p>
            <a:r>
              <a:rPr lang="es-ES" sz="2000" b="1"/>
              <a:t>N</a:t>
            </a:r>
          </a:p>
          <a:p>
            <a:r>
              <a:rPr lang="es-ES" sz="2000" b="1"/>
              <a:t>J</a:t>
            </a:r>
          </a:p>
          <a:p>
            <a:r>
              <a:rPr lang="es-ES" sz="2000" b="1"/>
              <a:t>U</a:t>
            </a:r>
          </a:p>
          <a:p>
            <a:r>
              <a:rPr lang="es-ES" sz="2000" b="1"/>
              <a:t>R</a:t>
            </a:r>
          </a:p>
          <a:p>
            <a:r>
              <a:rPr lang="es-ES" sz="2000" b="1"/>
              <a:t>I</a:t>
            </a:r>
            <a:br>
              <a:rPr lang="es-ES" sz="2000" b="1"/>
            </a:br>
            <a:r>
              <a:rPr lang="es-ES" sz="2000" b="1"/>
              <a:t>A</a:t>
            </a:r>
          </a:p>
        </p:txBody>
      </p:sp>
      <p:sp>
        <p:nvSpPr>
          <p:cNvPr id="42" name="41 Cerrar llave"/>
          <p:cNvSpPr/>
          <p:nvPr/>
        </p:nvSpPr>
        <p:spPr>
          <a:xfrm>
            <a:off x="6072188" y="857250"/>
            <a:ext cx="857250" cy="4572000"/>
          </a:xfrm>
          <a:prstGeom prst="rightBrace">
            <a:avLst>
              <a:gd name="adj1" fmla="val 42961"/>
              <a:gd name="adj2" fmla="val 48841"/>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a:p>
        </p:txBody>
      </p:sp>
      <p:sp>
        <p:nvSpPr>
          <p:cNvPr id="45" name="44 Rectángulo"/>
          <p:cNvSpPr/>
          <p:nvPr/>
        </p:nvSpPr>
        <p:spPr>
          <a:xfrm>
            <a:off x="323528" y="4437112"/>
            <a:ext cx="1907704" cy="15841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itchFamily="34" charset="0"/>
              <a:buChar char="•"/>
              <a:defRPr/>
            </a:pPr>
            <a:r>
              <a:rPr lang="es-AR" sz="2000" b="1" dirty="0">
                <a:solidFill>
                  <a:schemeClr val="tx1"/>
                </a:solidFill>
                <a:latin typeface="Arial Narrow" pitchFamily="34" charset="0"/>
              </a:rPr>
              <a:t>Genes anti-oxidantes</a:t>
            </a:r>
          </a:p>
          <a:p>
            <a:pPr algn="ctr">
              <a:buFont typeface="Arial" pitchFamily="34" charset="0"/>
              <a:buChar char="•"/>
              <a:defRPr/>
            </a:pPr>
            <a:r>
              <a:rPr lang="es-AR" sz="2000" b="1" dirty="0" err="1">
                <a:solidFill>
                  <a:schemeClr val="tx1"/>
                </a:solidFill>
                <a:latin typeface="Arial Narrow" pitchFamily="34" charset="0"/>
              </a:rPr>
              <a:t>Suseptibilidad</a:t>
            </a:r>
            <a:r>
              <a:rPr lang="es-AR" sz="2000" b="1" dirty="0">
                <a:solidFill>
                  <a:schemeClr val="tx1"/>
                </a:solidFill>
                <a:latin typeface="Arial Narrow" pitchFamily="34" charset="0"/>
              </a:rPr>
              <a:t> genética</a:t>
            </a:r>
          </a:p>
        </p:txBody>
      </p:sp>
      <p:cxnSp>
        <p:nvCxnSpPr>
          <p:cNvPr id="61" name="60 Conector angular"/>
          <p:cNvCxnSpPr>
            <a:endCxn id="38" idx="2"/>
          </p:cNvCxnSpPr>
          <p:nvPr/>
        </p:nvCxnSpPr>
        <p:spPr>
          <a:xfrm>
            <a:off x="2051720" y="3717032"/>
            <a:ext cx="5663530" cy="1355031"/>
          </a:xfrm>
          <a:prstGeom prst="bentConnector4">
            <a:avLst>
              <a:gd name="adj1" fmla="val 7357"/>
              <a:gd name="adj2" fmla="val 178535"/>
            </a:avLst>
          </a:prstGeom>
          <a:ln w="762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4" name="83 CuadroTexto"/>
          <p:cNvSpPr txBox="1"/>
          <p:nvPr/>
        </p:nvSpPr>
        <p:spPr>
          <a:xfrm>
            <a:off x="7308304" y="2714625"/>
            <a:ext cx="1751137" cy="707886"/>
          </a:xfrm>
          <a:prstGeom prst="rect">
            <a:avLst/>
          </a:prstGeom>
          <a:solidFill>
            <a:srgbClr val="CCFF33"/>
          </a:solidFill>
        </p:spPr>
        <p:txBody>
          <a:bodyPr wrap="square">
            <a:spAutoFit/>
          </a:bodyPr>
          <a:lstStyle/>
          <a:p>
            <a:pPr algn="r" fontAlgn="auto">
              <a:spcBef>
                <a:spcPts val="0"/>
              </a:spcBef>
              <a:spcAft>
                <a:spcPts val="0"/>
              </a:spcAft>
              <a:defRPr/>
            </a:pPr>
            <a:r>
              <a:rPr lang="es-ES" sz="2000" b="1" dirty="0">
                <a:latin typeface="+mn-lt"/>
                <a:cs typeface="+mn-cs"/>
              </a:rPr>
              <a:t>Apoptosis senescencia</a:t>
            </a:r>
          </a:p>
        </p:txBody>
      </p:sp>
      <p:sp>
        <p:nvSpPr>
          <p:cNvPr id="22" name="21 Flecha arriba"/>
          <p:cNvSpPr/>
          <p:nvPr/>
        </p:nvSpPr>
        <p:spPr>
          <a:xfrm>
            <a:off x="7429500" y="2786062"/>
            <a:ext cx="166836" cy="498921"/>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cxnSp>
        <p:nvCxnSpPr>
          <p:cNvPr id="25" name="24 Conector recto"/>
          <p:cNvCxnSpPr/>
          <p:nvPr/>
        </p:nvCxnSpPr>
        <p:spPr>
          <a:xfrm rot="10800000" flipV="1">
            <a:off x="2786063" y="996950"/>
            <a:ext cx="1587" cy="4106863"/>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0" name="39 Flecha derecha"/>
          <p:cNvSpPr/>
          <p:nvPr/>
        </p:nvSpPr>
        <p:spPr>
          <a:xfrm>
            <a:off x="2786063" y="4857750"/>
            <a:ext cx="642937" cy="493713"/>
          </a:xfrm>
          <a:prstGeom prst="rightArrow">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2400"/>
          </a:p>
        </p:txBody>
      </p:sp>
      <p:sp>
        <p:nvSpPr>
          <p:cNvPr id="41" name="40 Flecha derecha"/>
          <p:cNvSpPr/>
          <p:nvPr/>
        </p:nvSpPr>
        <p:spPr>
          <a:xfrm>
            <a:off x="2786063" y="779463"/>
            <a:ext cx="571500" cy="434975"/>
          </a:xfrm>
          <a:prstGeom prs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2400"/>
          </a:p>
        </p:txBody>
      </p:sp>
      <p:sp>
        <p:nvSpPr>
          <p:cNvPr id="31" name="30 Rectángulo"/>
          <p:cNvSpPr/>
          <p:nvPr/>
        </p:nvSpPr>
        <p:spPr>
          <a:xfrm>
            <a:off x="3271862" y="568573"/>
            <a:ext cx="2714625" cy="928687"/>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2000" b="1" dirty="0">
                <a:solidFill>
                  <a:schemeClr val="tx1"/>
                </a:solidFill>
              </a:rPr>
              <a:t>Inactivación de anti-proteasas</a:t>
            </a:r>
          </a:p>
        </p:txBody>
      </p:sp>
      <p:sp>
        <p:nvSpPr>
          <p:cNvPr id="32" name="31 Rectángulo"/>
          <p:cNvSpPr/>
          <p:nvPr/>
        </p:nvSpPr>
        <p:spPr>
          <a:xfrm>
            <a:off x="3271862" y="1640135"/>
            <a:ext cx="2714625" cy="1000125"/>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2000" b="1" dirty="0" err="1">
                <a:solidFill>
                  <a:schemeClr val="tx1"/>
                </a:solidFill>
                <a:latin typeface="Arial Narrow" pitchFamily="34" charset="0"/>
              </a:rPr>
              <a:t>Peroxidación</a:t>
            </a:r>
            <a:r>
              <a:rPr lang="es-AR" sz="2000" b="1" dirty="0">
                <a:solidFill>
                  <a:schemeClr val="tx1"/>
                </a:solidFill>
                <a:latin typeface="Arial Narrow" pitchFamily="34" charset="0"/>
              </a:rPr>
              <a:t> </a:t>
            </a:r>
            <a:r>
              <a:rPr lang="es-AR" sz="2000" b="1" dirty="0" err="1">
                <a:solidFill>
                  <a:schemeClr val="tx1"/>
                </a:solidFill>
                <a:latin typeface="Arial Narrow" pitchFamily="34" charset="0"/>
              </a:rPr>
              <a:t>Lipídica</a:t>
            </a:r>
            <a:endParaRPr lang="es-AR" sz="2000" b="1" dirty="0">
              <a:solidFill>
                <a:schemeClr val="tx1"/>
              </a:solidFill>
              <a:latin typeface="Arial Narrow" pitchFamily="34" charset="0"/>
            </a:endParaRPr>
          </a:p>
        </p:txBody>
      </p:sp>
      <p:sp>
        <p:nvSpPr>
          <p:cNvPr id="36" name="35 Rectángulo"/>
          <p:cNvSpPr/>
          <p:nvPr/>
        </p:nvSpPr>
        <p:spPr>
          <a:xfrm>
            <a:off x="3271862" y="2783135"/>
            <a:ext cx="2786063" cy="85725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2000" b="1" dirty="0" err="1">
                <a:solidFill>
                  <a:schemeClr val="tx1"/>
                </a:solidFill>
                <a:latin typeface="Arial Narrow" pitchFamily="34" charset="0"/>
              </a:rPr>
              <a:t>Deplección</a:t>
            </a:r>
            <a:r>
              <a:rPr lang="es-AR" sz="2000" b="1" dirty="0">
                <a:solidFill>
                  <a:schemeClr val="tx1"/>
                </a:solidFill>
                <a:latin typeface="Arial Narrow" pitchFamily="34" charset="0"/>
              </a:rPr>
              <a:t> de las defensas anti -oxidantes</a:t>
            </a:r>
          </a:p>
        </p:txBody>
      </p:sp>
      <p:sp>
        <p:nvSpPr>
          <p:cNvPr id="39" name="38 Flecha derecha"/>
          <p:cNvSpPr/>
          <p:nvPr/>
        </p:nvSpPr>
        <p:spPr>
          <a:xfrm>
            <a:off x="2771800" y="1908423"/>
            <a:ext cx="571500" cy="492125"/>
          </a:xfrm>
          <a:prstGeom prst="rightArrow">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2400"/>
          </a:p>
        </p:txBody>
      </p:sp>
      <p:sp>
        <p:nvSpPr>
          <p:cNvPr id="43" name="42 Flecha derecha"/>
          <p:cNvSpPr/>
          <p:nvPr/>
        </p:nvSpPr>
        <p:spPr>
          <a:xfrm>
            <a:off x="2771800" y="2926010"/>
            <a:ext cx="571500" cy="493713"/>
          </a:xfrm>
          <a:prstGeom prst="rightArrow">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2400"/>
          </a:p>
        </p:txBody>
      </p:sp>
      <p:sp>
        <p:nvSpPr>
          <p:cNvPr id="44" name="43 Flecha derecha"/>
          <p:cNvSpPr/>
          <p:nvPr/>
        </p:nvSpPr>
        <p:spPr>
          <a:xfrm>
            <a:off x="2771800" y="3861048"/>
            <a:ext cx="642937" cy="493712"/>
          </a:xfrm>
          <a:prstGeom prst="rightArrow">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2400"/>
          </a:p>
        </p:txBody>
      </p:sp>
      <p:sp>
        <p:nvSpPr>
          <p:cNvPr id="46" name="45 Flecha derecha"/>
          <p:cNvSpPr/>
          <p:nvPr/>
        </p:nvSpPr>
        <p:spPr>
          <a:xfrm>
            <a:off x="2771800" y="847973"/>
            <a:ext cx="571500" cy="434975"/>
          </a:xfrm>
          <a:prstGeom prst="rightArrow">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2400"/>
          </a:p>
        </p:txBody>
      </p:sp>
      <p:sp>
        <p:nvSpPr>
          <p:cNvPr id="48" name="47 Llamada de flecha a la derecha"/>
          <p:cNvSpPr/>
          <p:nvPr/>
        </p:nvSpPr>
        <p:spPr>
          <a:xfrm>
            <a:off x="179512" y="2780928"/>
            <a:ext cx="2520280" cy="1152128"/>
          </a:xfrm>
          <a:prstGeom prst="rightArrowCallout">
            <a:avLst>
              <a:gd name="adj1" fmla="val 20116"/>
              <a:gd name="adj2" fmla="val 25000"/>
              <a:gd name="adj3" fmla="val 14418"/>
              <a:gd name="adj4" fmla="val 7558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s-ES" sz="3200" b="1" dirty="0" smtClean="0">
                <a:solidFill>
                  <a:srgbClr val="000000"/>
                </a:solidFill>
                <a:latin typeface="Arial Narrow" pitchFamily="34" charset="0"/>
              </a:rPr>
              <a:t>Estrés </a:t>
            </a:r>
            <a:r>
              <a:rPr lang="es-ES" sz="3200" b="1" dirty="0" err="1" smtClean="0">
                <a:solidFill>
                  <a:srgbClr val="000000"/>
                </a:solidFill>
                <a:latin typeface="Arial Narrow" pitchFamily="34" charset="0"/>
              </a:rPr>
              <a:t>Oxidativo</a:t>
            </a:r>
            <a:endParaRPr lang="es-ES" sz="3200" b="1" dirty="0">
              <a:solidFill>
                <a:srgbClr val="000000"/>
              </a:solidFill>
              <a:latin typeface="Arial Narrow" pitchFamily="34" charset="0"/>
            </a:endParaRPr>
          </a:p>
        </p:txBody>
      </p:sp>
      <p:sp>
        <p:nvSpPr>
          <p:cNvPr id="47" name="46 Rectángulo"/>
          <p:cNvSpPr/>
          <p:nvPr/>
        </p:nvSpPr>
        <p:spPr>
          <a:xfrm>
            <a:off x="3347864" y="1"/>
            <a:ext cx="5472608" cy="338554"/>
          </a:xfrm>
          <a:prstGeom prst="rect">
            <a:avLst/>
          </a:prstGeom>
          <a:ln>
            <a:solidFill>
              <a:srgbClr val="CCFFFF"/>
            </a:solidFill>
          </a:ln>
        </p:spPr>
        <p:txBody>
          <a:bodyPr wrap="square">
            <a:spAutoFit/>
          </a:bodyPr>
          <a:lstStyle/>
          <a:p>
            <a:r>
              <a:rPr lang="en-US" sz="1600" b="1" dirty="0" smtClean="0"/>
              <a:t>DIAGRAM OF OXIDANT-MEDIATED LUNG INJURY IN </a:t>
            </a:r>
            <a:r>
              <a:rPr lang="es-ES" sz="1600" b="1" dirty="0" smtClean="0"/>
              <a:t>SMOKERS</a:t>
            </a:r>
            <a:endParaRPr lang="es-AR" sz="1600" b="1" dirty="0"/>
          </a:p>
        </p:txBody>
      </p:sp>
      <p:sp>
        <p:nvSpPr>
          <p:cNvPr id="49" name="48 Rectángulo"/>
          <p:cNvSpPr/>
          <p:nvPr/>
        </p:nvSpPr>
        <p:spPr>
          <a:xfrm>
            <a:off x="6804248" y="6505599"/>
            <a:ext cx="1965153" cy="307777"/>
          </a:xfrm>
          <a:prstGeom prst="rect">
            <a:avLst/>
          </a:prstGeom>
        </p:spPr>
        <p:txBody>
          <a:bodyPr wrap="none">
            <a:spAutoFit/>
          </a:bodyPr>
          <a:lstStyle/>
          <a:p>
            <a:pPr algn="ctr">
              <a:buNone/>
            </a:pPr>
            <a:r>
              <a:rPr lang="es-AR" sz="1400" dirty="0" smtClean="0">
                <a:solidFill>
                  <a:srgbClr val="00B0F0"/>
                </a:solidFill>
              </a:rPr>
              <a:t>Dra. </a:t>
            </a:r>
            <a:r>
              <a:rPr lang="es-AR" sz="1400" dirty="0" err="1" smtClean="0">
                <a:solidFill>
                  <a:srgbClr val="00B0F0"/>
                </a:solidFill>
              </a:rPr>
              <a:t>Nahabedian</a:t>
            </a:r>
            <a:r>
              <a:rPr lang="es-AR" sz="1400" dirty="0" smtClean="0">
                <a:solidFill>
                  <a:srgbClr val="00B0F0"/>
                </a:solidFill>
              </a:rPr>
              <a:t> Susana</a:t>
            </a:r>
          </a:p>
        </p:txBody>
      </p:sp>
      <p:pic>
        <p:nvPicPr>
          <p:cNvPr id="50" name="Picture 2" descr="http://www.enitaliano.com/wp-content/uploads/2011/10/dreamstime_xs_19940283.jpg"/>
          <p:cNvPicPr>
            <a:picLocks noChangeAspect="1" noChangeArrowheads="1"/>
          </p:cNvPicPr>
          <p:nvPr/>
        </p:nvPicPr>
        <p:blipFill>
          <a:blip r:embed="rId3" cstate="print"/>
          <a:srcRect b="52050"/>
          <a:stretch>
            <a:fillRect/>
          </a:stretch>
        </p:blipFill>
        <p:spPr bwMode="auto">
          <a:xfrm>
            <a:off x="323528" y="908720"/>
            <a:ext cx="2246650" cy="1512168"/>
          </a:xfrm>
          <a:prstGeom prst="rect">
            <a:avLst/>
          </a:prstGeom>
          <a:noFill/>
        </p:spPr>
      </p:pic>
      <p:sp>
        <p:nvSpPr>
          <p:cNvPr id="64" name="63 Flecha abajo"/>
          <p:cNvSpPr/>
          <p:nvPr/>
        </p:nvSpPr>
        <p:spPr>
          <a:xfrm>
            <a:off x="1043608" y="4005064"/>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65" name="Picture 2" descr="http://respuestanatural.files.wordpress.com/2012/11/tabaco_02.jpg">
            <a:hlinkClick r:id="rId4"/>
          </p:cNvPr>
          <p:cNvPicPr>
            <a:picLocks noChangeAspect="1" noChangeArrowheads="1"/>
          </p:cNvPicPr>
          <p:nvPr/>
        </p:nvPicPr>
        <p:blipFill>
          <a:blip r:embed="rId5" cstate="print"/>
          <a:srcRect t="72446" r="51539"/>
          <a:stretch>
            <a:fillRect/>
          </a:stretch>
        </p:blipFill>
        <p:spPr bwMode="auto">
          <a:xfrm>
            <a:off x="539552" y="253265"/>
            <a:ext cx="1368152" cy="583447"/>
          </a:xfrm>
          <a:prstGeom prst="rect">
            <a:avLst/>
          </a:prstGeom>
          <a:noFill/>
        </p:spPr>
      </p:pic>
      <p:sp>
        <p:nvSpPr>
          <p:cNvPr id="66" name="65 Flecha abajo"/>
          <p:cNvSpPr/>
          <p:nvPr/>
        </p:nvSpPr>
        <p:spPr>
          <a:xfrm>
            <a:off x="1259632" y="2348880"/>
            <a:ext cx="360040" cy="432048"/>
          </a:xfrm>
          <a:prstGeom prst="downArrow">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7" name="66 Flecha abajo"/>
          <p:cNvSpPr/>
          <p:nvPr/>
        </p:nvSpPr>
        <p:spPr>
          <a:xfrm>
            <a:off x="1259632" y="764704"/>
            <a:ext cx="360040" cy="288032"/>
          </a:xfrm>
          <a:prstGeom prst="downArrow">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8" name="67 CuadroTexto"/>
          <p:cNvSpPr txBox="1"/>
          <p:nvPr/>
        </p:nvSpPr>
        <p:spPr>
          <a:xfrm>
            <a:off x="467544" y="1988840"/>
            <a:ext cx="1944216" cy="369332"/>
          </a:xfrm>
          <a:prstGeom prst="rect">
            <a:avLst/>
          </a:prstGeom>
          <a:noFill/>
        </p:spPr>
        <p:txBody>
          <a:bodyPr wrap="square" rtlCol="0">
            <a:spAutoFit/>
          </a:bodyPr>
          <a:lstStyle/>
          <a:p>
            <a:r>
              <a:rPr lang="es-AR" b="1" dirty="0" smtClean="0">
                <a:solidFill>
                  <a:schemeClr val="bg1"/>
                </a:solidFill>
              </a:rPr>
              <a:t>Señales de peligro</a:t>
            </a:r>
            <a:endParaRPr lang="es-AR" b="1" dirty="0">
              <a:solidFill>
                <a:schemeClr val="bg1"/>
              </a:solidFill>
            </a:endParaRPr>
          </a:p>
        </p:txBody>
      </p:sp>
      <p:cxnSp>
        <p:nvCxnSpPr>
          <p:cNvPr id="52" name="51 Conector recto de flecha"/>
          <p:cNvCxnSpPr>
            <a:stCxn id="84" idx="0"/>
          </p:cNvCxnSpPr>
          <p:nvPr/>
        </p:nvCxnSpPr>
        <p:spPr>
          <a:xfrm flipH="1" flipV="1">
            <a:off x="2411760" y="1700808"/>
            <a:ext cx="5772113" cy="1013817"/>
          </a:xfrm>
          <a:prstGeom prst="straightConnector1">
            <a:avLst/>
          </a:prstGeom>
          <a:ln w="76200">
            <a:solidFill>
              <a:srgbClr val="9900FF"/>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checkerboard(across)">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respuestanatural.files.wordpress.com/2012/11/tabaco_02.jpg">
            <a:hlinkClick r:id="rId3"/>
          </p:cNvPr>
          <p:cNvPicPr>
            <a:picLocks noChangeAspect="1" noChangeArrowheads="1"/>
          </p:cNvPicPr>
          <p:nvPr/>
        </p:nvPicPr>
        <p:blipFill>
          <a:blip r:embed="rId4" cstate="print"/>
          <a:srcRect r="17764"/>
          <a:stretch>
            <a:fillRect/>
          </a:stretch>
        </p:blipFill>
        <p:spPr bwMode="auto">
          <a:xfrm>
            <a:off x="4788024" y="404664"/>
            <a:ext cx="4032448" cy="3677652"/>
          </a:xfrm>
          <a:prstGeom prst="rect">
            <a:avLst/>
          </a:prstGeom>
          <a:noFill/>
        </p:spPr>
      </p:pic>
      <p:sp>
        <p:nvSpPr>
          <p:cNvPr id="3" name="2 CuadroTexto"/>
          <p:cNvSpPr txBox="1"/>
          <p:nvPr/>
        </p:nvSpPr>
        <p:spPr>
          <a:xfrm>
            <a:off x="539552" y="692696"/>
            <a:ext cx="3744416" cy="2677656"/>
          </a:xfrm>
          <a:prstGeom prst="rect">
            <a:avLst/>
          </a:prstGeom>
          <a:noFill/>
          <a:ln>
            <a:solidFill>
              <a:schemeClr val="tx2">
                <a:lumMod val="60000"/>
                <a:lumOff val="40000"/>
              </a:schemeClr>
            </a:solidFill>
          </a:ln>
        </p:spPr>
        <p:txBody>
          <a:bodyPr wrap="square" rtlCol="0">
            <a:spAutoFit/>
          </a:bodyPr>
          <a:lstStyle/>
          <a:p>
            <a:pPr algn="just"/>
            <a:r>
              <a:rPr lang="es-AR" sz="2400" dirty="0" smtClean="0"/>
              <a:t>Los </a:t>
            </a:r>
            <a:r>
              <a:rPr lang="es-AR" sz="2400" b="1" dirty="0" smtClean="0"/>
              <a:t>ROS</a:t>
            </a:r>
            <a:r>
              <a:rPr lang="es-AR" sz="2400" dirty="0" smtClean="0"/>
              <a:t> de la </a:t>
            </a:r>
            <a:r>
              <a:rPr lang="es-AR" sz="2400" b="1" dirty="0" smtClean="0"/>
              <a:t>fase </a:t>
            </a:r>
            <a:r>
              <a:rPr lang="es-AR" sz="2400" b="1" dirty="0" err="1" smtClean="0"/>
              <a:t>particulada</a:t>
            </a:r>
            <a:r>
              <a:rPr lang="es-AR" sz="2400" dirty="0" smtClean="0"/>
              <a:t> </a:t>
            </a:r>
            <a:r>
              <a:rPr lang="es-AR" sz="2400" b="1" dirty="0" smtClean="0"/>
              <a:t>activan</a:t>
            </a:r>
            <a:r>
              <a:rPr lang="es-AR" sz="2400" dirty="0" smtClean="0"/>
              <a:t> a nivel de las </a:t>
            </a:r>
            <a:r>
              <a:rPr lang="es-AR" sz="2400" b="1" dirty="0" smtClean="0"/>
              <a:t>CÉLULAS EPITELIALES SEÑALES EN CASCADA </a:t>
            </a:r>
            <a:r>
              <a:rPr lang="es-AR" sz="2400" dirty="0" smtClean="0"/>
              <a:t>que determina la </a:t>
            </a:r>
            <a:r>
              <a:rPr lang="es-AR" sz="2400" b="1" dirty="0" smtClean="0"/>
              <a:t>activación de células inflamatorias como la IL 8 y el TNF alfa</a:t>
            </a:r>
            <a:endParaRPr lang="es-AR" sz="2400" b="1" dirty="0"/>
          </a:p>
        </p:txBody>
      </p:sp>
      <p:sp>
        <p:nvSpPr>
          <p:cNvPr id="4" name="3 Flecha abajo"/>
          <p:cNvSpPr/>
          <p:nvPr/>
        </p:nvSpPr>
        <p:spPr>
          <a:xfrm>
            <a:off x="5724128" y="4077072"/>
            <a:ext cx="360040"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4 CuadroTexto"/>
          <p:cNvSpPr txBox="1"/>
          <p:nvPr/>
        </p:nvSpPr>
        <p:spPr>
          <a:xfrm>
            <a:off x="3203848" y="4725144"/>
            <a:ext cx="5400600" cy="1143070"/>
          </a:xfrm>
          <a:prstGeom prst="rect">
            <a:avLst/>
          </a:prstGeom>
          <a:solidFill>
            <a:srgbClr val="CCFFFF"/>
          </a:solidFill>
          <a:ln>
            <a:solidFill>
              <a:schemeClr val="tx2">
                <a:lumMod val="20000"/>
                <a:lumOff val="80000"/>
              </a:schemeClr>
            </a:solidFill>
          </a:ln>
        </p:spPr>
        <p:txBody>
          <a:bodyPr wrap="square" rtlCol="0">
            <a:spAutoFit/>
          </a:bodyPr>
          <a:lstStyle/>
          <a:p>
            <a:pPr algn="ctr">
              <a:lnSpc>
                <a:spcPct val="150000"/>
              </a:lnSpc>
            </a:pPr>
            <a:r>
              <a:rPr lang="es-AR" sz="2400" b="1" dirty="0" smtClean="0"/>
              <a:t>RECLUTAMIENTO CRÓNICO DE CÉLULAS INMUNES E INFLAMACIÓN</a:t>
            </a:r>
            <a:endParaRPr lang="es-AR" sz="2400" b="1" dirty="0"/>
          </a:p>
        </p:txBody>
      </p:sp>
      <p:sp>
        <p:nvSpPr>
          <p:cNvPr id="7" name="6 Rectángulo"/>
          <p:cNvSpPr/>
          <p:nvPr/>
        </p:nvSpPr>
        <p:spPr>
          <a:xfrm>
            <a:off x="6804248" y="6165304"/>
            <a:ext cx="1965153" cy="307777"/>
          </a:xfrm>
          <a:prstGeom prst="rect">
            <a:avLst/>
          </a:prstGeom>
        </p:spPr>
        <p:txBody>
          <a:bodyPr wrap="none">
            <a:spAutoFit/>
          </a:bodyPr>
          <a:lstStyle/>
          <a:p>
            <a:pPr algn="ctr">
              <a:buNone/>
            </a:pPr>
            <a:r>
              <a:rPr lang="es-AR" sz="1400" dirty="0" smtClean="0">
                <a:solidFill>
                  <a:srgbClr val="00B0F0"/>
                </a:solidFill>
              </a:rPr>
              <a:t>Dra. </a:t>
            </a:r>
            <a:r>
              <a:rPr lang="es-AR" sz="1400" dirty="0" err="1" smtClean="0">
                <a:solidFill>
                  <a:srgbClr val="00B0F0"/>
                </a:solidFill>
              </a:rPr>
              <a:t>Nahabedian</a:t>
            </a:r>
            <a:r>
              <a:rPr lang="es-AR" sz="1400" dirty="0" smtClean="0">
                <a:solidFill>
                  <a:srgbClr val="00B0F0"/>
                </a:solidFill>
              </a:rPr>
              <a:t> Susana</a:t>
            </a:r>
          </a:p>
        </p:txBody>
      </p:sp>
      <p:sp>
        <p:nvSpPr>
          <p:cNvPr id="8" name="7 Flecha derecha"/>
          <p:cNvSpPr/>
          <p:nvPr/>
        </p:nvSpPr>
        <p:spPr>
          <a:xfrm>
            <a:off x="4283968" y="1556792"/>
            <a:ext cx="57606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8 Señal de prohibido"/>
          <p:cNvSpPr/>
          <p:nvPr/>
        </p:nvSpPr>
        <p:spPr>
          <a:xfrm>
            <a:off x="5436096" y="764704"/>
            <a:ext cx="2880320" cy="2520280"/>
          </a:xfrm>
          <a:prstGeom prst="noSmoking">
            <a:avLst>
              <a:gd name="adj" fmla="val 849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Tree>
  </p:cSld>
  <p:clrMapOvr>
    <a:masterClrMapping/>
  </p:clrMapOvr>
  <p:transition>
    <p:pull dir="r"/>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specto">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2399</TotalTime>
  <Words>3948</Words>
  <Application>Microsoft Office PowerPoint</Application>
  <PresentationFormat>Presentación en pantalla (4:3)</PresentationFormat>
  <Paragraphs>397</Paragraphs>
  <Slides>22</Slides>
  <Notes>17</Notes>
  <HiddenSlides>0</HiddenSlides>
  <MMClips>0</MMClips>
  <ScaleCrop>false</ScaleCrop>
  <HeadingPairs>
    <vt:vector size="4" baseType="variant">
      <vt:variant>
        <vt:lpstr>Tema</vt:lpstr>
      </vt:variant>
      <vt:variant>
        <vt:i4>2</vt:i4>
      </vt:variant>
      <vt:variant>
        <vt:lpstr>Títulos de diapositiva</vt:lpstr>
      </vt:variant>
      <vt:variant>
        <vt:i4>22</vt:i4>
      </vt:variant>
    </vt:vector>
  </HeadingPairs>
  <TitlesOfParts>
    <vt:vector size="24" baseType="lpstr">
      <vt:lpstr>Blank Presentation</vt:lpstr>
      <vt:lpstr>Aspecto</vt:lpstr>
      <vt:lpstr>INMUNIDAD Y TABACO</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Inmunidad y tabaco</dc:title>
  <dc:creator>Susana Nahabedian</dc:creator>
  <cp:lastModifiedBy>Telefonica</cp:lastModifiedBy>
  <cp:revision>72</cp:revision>
  <dcterms:created xsi:type="dcterms:W3CDTF">2015-06-03T23:10:55Z</dcterms:created>
  <dcterms:modified xsi:type="dcterms:W3CDTF">2015-11-18T16:35:28Z</dcterms:modified>
</cp:coreProperties>
</file>