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66" r:id="rId3"/>
    <p:sldId id="267" r:id="rId4"/>
    <p:sldId id="285" r:id="rId5"/>
    <p:sldId id="286" r:id="rId6"/>
    <p:sldId id="268" r:id="rId7"/>
    <p:sldId id="269" r:id="rId8"/>
    <p:sldId id="270" r:id="rId9"/>
    <p:sldId id="258" r:id="rId10"/>
    <p:sldId id="259" r:id="rId11"/>
    <p:sldId id="260" r:id="rId12"/>
    <p:sldId id="261" r:id="rId13"/>
    <p:sldId id="262" r:id="rId14"/>
    <p:sldId id="299" r:id="rId15"/>
    <p:sldId id="296" r:id="rId16"/>
    <p:sldId id="297" r:id="rId17"/>
    <p:sldId id="298" r:id="rId18"/>
    <p:sldId id="263" r:id="rId19"/>
    <p:sldId id="300" r:id="rId20"/>
    <p:sldId id="257" r:id="rId21"/>
    <p:sldId id="264" r:id="rId22"/>
    <p:sldId id="265" r:id="rId23"/>
    <p:sldId id="271" r:id="rId24"/>
    <p:sldId id="272" r:id="rId25"/>
    <p:sldId id="302" r:id="rId26"/>
    <p:sldId id="303" r:id="rId27"/>
    <p:sldId id="305" r:id="rId28"/>
    <p:sldId id="306" r:id="rId29"/>
    <p:sldId id="307" r:id="rId30"/>
    <p:sldId id="308" r:id="rId31"/>
    <p:sldId id="309" r:id="rId32"/>
    <p:sldId id="310" r:id="rId33"/>
    <p:sldId id="277" r:id="rId34"/>
    <p:sldId id="278" r:id="rId35"/>
    <p:sldId id="279" r:id="rId36"/>
    <p:sldId id="301" r:id="rId37"/>
    <p:sldId id="290" r:id="rId38"/>
    <p:sldId id="291" r:id="rId39"/>
    <p:sldId id="311" r:id="rId40"/>
    <p:sldId id="312" r:id="rId41"/>
    <p:sldId id="292" r:id="rId42"/>
    <p:sldId id="293" r:id="rId43"/>
    <p:sldId id="294" r:id="rId44"/>
    <p:sldId id="295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DB48B8-34B8-4FB7-A7EF-4EABCBF09889}" type="datetimeFigureOut">
              <a:rPr lang="es-ES" smtClean="0"/>
              <a:pPr/>
              <a:t>18/11/2015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A843E5-3512-45B4-8B0E-8F0C880946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829761"/>
          </a:xfrm>
        </p:spPr>
        <p:txBody>
          <a:bodyPr/>
          <a:lstStyle/>
          <a:p>
            <a:pPr algn="ctr"/>
            <a:r>
              <a:rPr lang="es-ES" dirty="0" smtClean="0"/>
              <a:t>TABACO Y EPOC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3500438"/>
            <a:ext cx="7958166" cy="1596625"/>
          </a:xfrm>
        </p:spPr>
        <p:txBody>
          <a:bodyPr>
            <a:normAutofit fontScale="92500" lnSpcReduction="20000"/>
          </a:bodyPr>
          <a:lstStyle/>
          <a:p>
            <a:r>
              <a:rPr lang="es-ES" i="1" dirty="0" smtClean="0"/>
              <a:t>Dra. Cristina Gaitán</a:t>
            </a:r>
          </a:p>
          <a:p>
            <a:endParaRPr lang="es-ES" i="1" dirty="0" smtClean="0"/>
          </a:p>
          <a:p>
            <a:r>
              <a:rPr lang="es-ES" i="1" dirty="0" smtClean="0"/>
              <a:t>Jefa Servicio </a:t>
            </a:r>
            <a:r>
              <a:rPr lang="es-ES" i="1" dirty="0" err="1" smtClean="0"/>
              <a:t>Neumonología</a:t>
            </a:r>
            <a:endParaRPr lang="es-ES" i="1" dirty="0" smtClean="0"/>
          </a:p>
          <a:p>
            <a:r>
              <a:rPr lang="es-ES" i="1" dirty="0" err="1" smtClean="0"/>
              <a:t>Htal</a:t>
            </a:r>
            <a:r>
              <a:rPr lang="es-ES" i="1" dirty="0" smtClean="0"/>
              <a:t>. </a:t>
            </a:r>
            <a:r>
              <a:rPr lang="es-ES" i="1" dirty="0" err="1" smtClean="0"/>
              <a:t>Pte</a:t>
            </a:r>
            <a:r>
              <a:rPr lang="es-ES" i="1" dirty="0" smtClean="0"/>
              <a:t>. Perón - Avellaneda</a:t>
            </a:r>
            <a:endParaRPr lang="es-ES" i="1" dirty="0"/>
          </a:p>
        </p:txBody>
      </p:sp>
      <p:pic>
        <p:nvPicPr>
          <p:cNvPr id="4" name="3 Imagen" descr="logo_uata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0"/>
            <a:ext cx="2214546" cy="2214546"/>
          </a:xfrm>
          <a:prstGeom prst="rect">
            <a:avLst/>
          </a:prstGeom>
        </p:spPr>
      </p:pic>
      <p:pic>
        <p:nvPicPr>
          <p:cNvPr id="5" name="4 Imagen" descr="Dibujo_logo_peron_nil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3"/>
            <a:ext cx="2143108" cy="1732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8858250" cy="1203325"/>
          </a:xfrm>
        </p:spPr>
        <p:txBody>
          <a:bodyPr>
            <a:normAutofit fontScale="90000"/>
          </a:bodyPr>
          <a:lstStyle/>
          <a:p>
            <a:r>
              <a:rPr lang="es-AR" i="1" dirty="0" smtClean="0">
                <a:solidFill>
                  <a:schemeClr val="accent1"/>
                </a:solidFill>
              </a:rPr>
              <a:t>DISFUNCION MUCOCILIAR EN EPOC</a:t>
            </a:r>
            <a:endParaRPr lang="es-AR" i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5148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495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i="1" dirty="0" smtClean="0">
                <a:solidFill>
                  <a:schemeClr val="accent1"/>
                </a:solidFill>
              </a:rPr>
              <a:t>FISIOPATOLOGIA DE LA EPOC</a:t>
            </a:r>
            <a:endParaRPr lang="es-AR" b="1" i="1" dirty="0">
              <a:solidFill>
                <a:schemeClr val="accent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3439" y="1643050"/>
            <a:ext cx="4043362" cy="4214842"/>
          </a:xfrm>
        </p:spPr>
        <p:txBody>
          <a:bodyPr>
            <a:normAutofit/>
          </a:bodyPr>
          <a:lstStyle/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 </a:t>
            </a:r>
            <a:r>
              <a:rPr lang="es-AR" b="1" dirty="0" smtClean="0"/>
              <a:t>Cambios Estructurales 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r>
              <a:rPr lang="es-AR" dirty="0" smtClean="0"/>
              <a:t>Destrucción Alveolar </a:t>
            </a:r>
          </a:p>
          <a:p>
            <a:r>
              <a:rPr lang="es-AR" dirty="0" smtClean="0"/>
              <a:t>Hiperplasia Epitelial </a:t>
            </a:r>
          </a:p>
          <a:p>
            <a:r>
              <a:rPr lang="es-AR" dirty="0" smtClean="0"/>
              <a:t>Hipertrofia Glandular</a:t>
            </a:r>
          </a:p>
          <a:p>
            <a:r>
              <a:rPr lang="es-AR" dirty="0" err="1" smtClean="0"/>
              <a:t>Metaplasia</a:t>
            </a:r>
            <a:endParaRPr lang="es-AR" dirty="0" smtClean="0"/>
          </a:p>
          <a:p>
            <a:r>
              <a:rPr lang="es-AR" dirty="0" smtClean="0"/>
              <a:t>Fibrosis</a:t>
            </a:r>
          </a:p>
          <a:p>
            <a:pPr>
              <a:buNone/>
            </a:pPr>
            <a:endParaRPr lang="es-A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7" y="2143116"/>
            <a:ext cx="4750604" cy="38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b="1" i="1" dirty="0" smtClean="0">
                <a:solidFill>
                  <a:schemeClr val="accent1"/>
                </a:solidFill>
              </a:rPr>
              <a:t>     INFLAMACION EN ASMA Y EPOC</a:t>
            </a:r>
            <a:endParaRPr lang="es-AR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1142984"/>
          <a:ext cx="9144001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143123"/>
                <a:gridCol w="2629404"/>
                <a:gridCol w="2085473"/>
              </a:tblGrid>
              <a:tr h="2343086">
                <a:tc>
                  <a:txBody>
                    <a:bodyPr/>
                    <a:lstStyle/>
                    <a:p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200" dirty="0" smtClean="0"/>
                        <a:t>EPOC</a:t>
                      </a:r>
                      <a:r>
                        <a:rPr lang="es-AR" sz="3200" baseline="0" dirty="0" smtClean="0"/>
                        <a:t> ESTABLE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EPOC EXACERBADO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200" dirty="0" smtClean="0"/>
                        <a:t>ASMA</a:t>
                      </a:r>
                      <a:endParaRPr lang="es-AR" sz="3200" dirty="0"/>
                    </a:p>
                  </a:txBody>
                  <a:tcPr/>
                </a:tc>
              </a:tr>
              <a:tr h="1401274">
                <a:tc>
                  <a:txBody>
                    <a:bodyPr/>
                    <a:lstStyle/>
                    <a:p>
                      <a:r>
                        <a:rPr lang="es-AR" dirty="0" smtClean="0"/>
                        <a:t>CELULAS INFLAMATORIAS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CD8+ T-</a:t>
                      </a:r>
                      <a:r>
                        <a:rPr lang="es-A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endParaRPr lang="es-A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Macrófagos</a:t>
                      </a:r>
                    </a:p>
                    <a:p>
                      <a:r>
                        <a:rPr lang="es-A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Neutrófilos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CD4+ T-</a:t>
                      </a:r>
                      <a:r>
                        <a:rPr lang="es-A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endParaRPr lang="es-A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Eosinófilos</a:t>
                      </a:r>
                      <a:endParaRPr lang="es-A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Neutrófilos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CD4+ T-</a:t>
                      </a:r>
                      <a:r>
                        <a:rPr lang="es-A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endParaRPr lang="es-A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</a:t>
                      </a:r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A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endParaRPr lang="es-A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Eosinófilos</a:t>
                      </a:r>
                      <a:endParaRPr lang="es-AR" dirty="0"/>
                    </a:p>
                  </a:txBody>
                  <a:tcPr/>
                </a:tc>
              </a:tr>
              <a:tr h="1756366">
                <a:tc>
                  <a:txBody>
                    <a:bodyPr/>
                    <a:lstStyle/>
                    <a:p>
                      <a:r>
                        <a:rPr lang="es-AR" dirty="0" smtClean="0"/>
                        <a:t>MEDIADORES INFLAMATORIOS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TNF-</a:t>
                      </a:r>
                      <a:r>
                        <a:rPr lang="el-G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 </a:t>
                      </a:r>
                      <a:endParaRPr lang="es-A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IL-8</a:t>
                      </a:r>
                    </a:p>
                    <a:p>
                      <a:r>
                        <a:rPr lang="es-A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Elastasa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RANTES</a:t>
                      </a:r>
                    </a:p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IL-6</a:t>
                      </a:r>
                    </a:p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IL-8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RANTES</a:t>
                      </a:r>
                    </a:p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IL-4</a:t>
                      </a:r>
                    </a:p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IL-5</a:t>
                      </a:r>
                    </a:p>
                    <a:p>
                      <a:r>
                        <a:rPr lang="es-A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IL-13</a:t>
                      </a:r>
                    </a:p>
                    <a:p>
                      <a:r>
                        <a:rPr lang="el-G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5000660"/>
          </a:xfrm>
        </p:spPr>
        <p:txBody>
          <a:bodyPr>
            <a:normAutofit/>
          </a:bodyPr>
          <a:lstStyle/>
          <a:p>
            <a:r>
              <a:rPr lang="es-AR" dirty="0" smtClean="0"/>
              <a:t>Cuando las noxas externas alcanzan el epitelio, son captadas y </a:t>
            </a:r>
            <a:r>
              <a:rPr lang="es-AR" dirty="0" err="1" smtClean="0"/>
              <a:t>destruídas</a:t>
            </a:r>
            <a:r>
              <a:rPr lang="es-AR" dirty="0" smtClean="0"/>
              <a:t> por la respuesta inmune innata inespecífica responsable de la inflamación.</a:t>
            </a:r>
          </a:p>
          <a:p>
            <a:r>
              <a:rPr lang="es-AR" dirty="0" smtClean="0"/>
              <a:t>Esto significa que han sobrepasado las barreras mecánicas (Vías aéreas superiores), físicas (epitelio respiratorio intacto revestido de moco) y humoral </a:t>
            </a:r>
            <a:r>
              <a:rPr lang="es-AR" dirty="0" err="1" smtClean="0"/>
              <a:t>IgA</a:t>
            </a:r>
            <a:r>
              <a:rPr lang="es-AR" dirty="0" smtClean="0"/>
              <a:t> secretoria.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es-AR" sz="3200" b="1" i="1" dirty="0" smtClean="0">
                <a:solidFill>
                  <a:schemeClr val="accent1"/>
                </a:solidFill>
              </a:rPr>
              <a:t>      MECANISMOS DE DEFENSA E  </a:t>
            </a:r>
            <a:br>
              <a:rPr lang="es-AR" sz="3200" b="1" i="1" dirty="0" smtClean="0">
                <a:solidFill>
                  <a:schemeClr val="accent1"/>
                </a:solidFill>
              </a:rPr>
            </a:br>
            <a:r>
              <a:rPr lang="es-AR" sz="3200" i="1" dirty="0" smtClean="0">
                <a:solidFill>
                  <a:schemeClr val="accent1"/>
                </a:solidFill>
              </a:rPr>
              <a:t>       </a:t>
            </a:r>
            <a:r>
              <a:rPr lang="es-AR" sz="3200" b="1" i="1" dirty="0" smtClean="0">
                <a:solidFill>
                  <a:schemeClr val="accent1"/>
                </a:solidFill>
              </a:rPr>
              <a:t>INFLAMACION BRONQUIAL</a:t>
            </a:r>
            <a:endParaRPr lang="es-AR" sz="32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2.uca.es/dept/enfermeria/socrates/respiratorio/nari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705642" cy="4114800"/>
          </a:xfrm>
          <a:prstGeom prst="rect">
            <a:avLst/>
          </a:prstGeom>
          <a:noFill/>
        </p:spPr>
      </p:pic>
      <p:sp>
        <p:nvSpPr>
          <p:cNvPr id="13" name="12 Marcador de contenido"/>
          <p:cNvSpPr>
            <a:spLocks noGrp="1"/>
          </p:cNvSpPr>
          <p:nvPr>
            <p:ph sz="quarter" idx="4294967295"/>
          </p:nvPr>
        </p:nvSpPr>
        <p:spPr>
          <a:xfrm>
            <a:off x="4572000" y="304800"/>
            <a:ext cx="4572000" cy="6096000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El aire se filtra de impurezas, se calienta, se humedece y es examinado químicamente para hallar sustancias que pueden irritar el tracto respiratorio inferior. 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vibrisas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sirven como primer filtro para examinar las partículas aéreas que penetran. 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 Los cornetes, sirven como pantallas que aportan una superficie amplia cubierta de mucosa por la que el aire debe pasar antes de llegar a la faringe.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AR" b="1" i="1" dirty="0" smtClean="0">
                <a:solidFill>
                  <a:schemeClr val="accent1"/>
                </a:solidFill>
              </a:rPr>
              <a:t>   ANATOMIA PULMON NORMAL</a:t>
            </a:r>
            <a:endParaRPr lang="es-AR" b="1" i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3" y="1551904"/>
            <a:ext cx="5643603" cy="431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26499"/>
            <a:ext cx="5072097" cy="387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6572264" y="3081334"/>
            <a:ext cx="19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AR" b="1" i="1" dirty="0" smtClean="0">
                <a:solidFill>
                  <a:schemeClr val="accent1"/>
                </a:solidFill>
              </a:rPr>
              <a:t>              INFLAMACION </a:t>
            </a:r>
            <a:endParaRPr lang="es-AR" b="1" i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84311"/>
            <a:ext cx="650085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s-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1285860"/>
            <a:ext cx="2746357" cy="2000264"/>
          </a:xfrm>
          <a:prstGeom prst="rect">
            <a:avLst/>
          </a:prstGeom>
          <a:noFill/>
        </p:spPr>
      </p:pic>
      <p:pic>
        <p:nvPicPr>
          <p:cNvPr id="1030" name="Picture 6" descr="http://haciendofotos.com/wp-content/uploads/Bacter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339438"/>
            <a:ext cx="2714644" cy="2035984"/>
          </a:xfrm>
          <a:prstGeom prst="rect">
            <a:avLst/>
          </a:prstGeom>
          <a:noFill/>
        </p:spPr>
      </p:pic>
      <p:sp>
        <p:nvSpPr>
          <p:cNvPr id="1032" name="AutoShape 8" descr="http://haciendofotos.com/wp-content/uploads/Symian_viru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4" name="Picture 10" descr="http://haciendofotos.com/wp-content/uploads/Symian_vir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929066"/>
            <a:ext cx="3003516" cy="2071702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i="1" dirty="0" smtClean="0">
                <a:solidFill>
                  <a:srgbClr val="0070C0"/>
                </a:solidFill>
              </a:rPr>
              <a:t>         VIRUS Y BACTERIAS</a:t>
            </a:r>
            <a:endParaRPr lang="es-AR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encrypted-tbn2.gstatic.com/images?q=tbn:ANd9GcQCdYItN1u3uTKJbLtBBRGkmsy67QLQ8FLXZ07ejNU2cKNrDsRh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215238" cy="5404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    </a:t>
            </a:r>
            <a:r>
              <a:rPr lang="es-AR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AR" i="1" dirty="0" smtClean="0">
                <a:solidFill>
                  <a:srgbClr val="00B0F0"/>
                </a:solidFill>
              </a:rPr>
              <a:t>HUMO DEL CIGARRILLO</a:t>
            </a:r>
            <a:endParaRPr lang="es-AR" i="1" dirty="0">
              <a:solidFill>
                <a:srgbClr val="00B0F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6" y="1714488"/>
            <a:ext cx="9093524" cy="38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358246" cy="5500726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500" dirty="0" smtClean="0"/>
              <a:t>La EPOC es una enfermedad inflamatoria crónica prevenible y tratable caracterizada por una limitación del flujo aéreo  que no es completamente reversible. </a:t>
            </a:r>
          </a:p>
          <a:p>
            <a:pPr eaLnBrk="1" hangingPunct="1"/>
            <a:r>
              <a:rPr lang="es-ES" sz="2500" dirty="0" smtClean="0"/>
              <a:t>Esta limitación suele ser  progresiva  y  se asocia a una respuesta inflamatoria anómala del pulmón a partículas o gases nocivos, especialmente tabaco.</a:t>
            </a:r>
          </a:p>
          <a:p>
            <a:pPr eaLnBrk="1" hangingPunct="1"/>
            <a:r>
              <a:rPr lang="es-ES" sz="2500" dirty="0" smtClean="0"/>
              <a:t> Si bien el tabaco es la causa principal, también sabido es que no todos los fumadores desarrollarán EPOC.</a:t>
            </a:r>
          </a:p>
          <a:p>
            <a:pPr eaLnBrk="1" hangingPunct="1"/>
            <a:r>
              <a:rPr lang="es-ES" sz="2500" dirty="0" smtClean="0"/>
              <a:t> Hay una predisposición individual  (genética) que hace que solamente alrededor del 20 % lo desarrolle 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b="1" i="1" dirty="0" smtClean="0">
                <a:solidFill>
                  <a:srgbClr val="0070C0"/>
                </a:solidFill>
              </a:rPr>
              <a:t>EPOC</a:t>
            </a:r>
            <a:endParaRPr lang="es-ES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20" y="1285860"/>
            <a:ext cx="8372476" cy="5168905"/>
          </a:xfrm>
        </p:spPr>
        <p:txBody>
          <a:bodyPr/>
          <a:lstStyle/>
          <a:p>
            <a:r>
              <a:rPr lang="es-AR" dirty="0" smtClean="0"/>
              <a:t>El humo del cigarrillo constituye la mayor fuente de moléculas oxidantes que pueden ingresar al pulmón. </a:t>
            </a:r>
          </a:p>
          <a:p>
            <a:r>
              <a:rPr lang="es-AR" dirty="0" smtClean="0"/>
              <a:t>La nicotina exacerba los procesos </a:t>
            </a:r>
            <a:r>
              <a:rPr lang="es-AR" dirty="0" err="1" smtClean="0"/>
              <a:t>oxidativos</a:t>
            </a:r>
            <a:endParaRPr lang="es-AR" dirty="0" smtClean="0"/>
          </a:p>
          <a:p>
            <a:r>
              <a:rPr lang="es-AR" dirty="0" smtClean="0"/>
              <a:t>El estrés </a:t>
            </a:r>
            <a:r>
              <a:rPr lang="es-AR" dirty="0" err="1" smtClean="0"/>
              <a:t>oxidativo</a:t>
            </a:r>
            <a:r>
              <a:rPr lang="es-AR" dirty="0" smtClean="0"/>
              <a:t> conduce al daño celular activando la apoptosis de las células endoteliales y leucocitos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i="1" dirty="0" smtClean="0">
                <a:solidFill>
                  <a:srgbClr val="0070C0"/>
                </a:solidFill>
              </a:rPr>
              <a:t>EL HUMO DE TABACO</a:t>
            </a:r>
            <a:endParaRPr lang="es-ES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92867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4400" b="1" i="1" dirty="0" smtClean="0">
                <a:solidFill>
                  <a:srgbClr val="0070C0"/>
                </a:solidFill>
              </a:rPr>
              <a:t>Los </a:t>
            </a:r>
            <a:r>
              <a:rPr lang="es-AR" sz="4400" b="1" i="1" dirty="0">
                <a:solidFill>
                  <a:srgbClr val="0070C0"/>
                </a:solidFill>
              </a:rPr>
              <a:t>M</a:t>
            </a:r>
            <a:r>
              <a:rPr lang="es-AR" sz="4400" b="1" i="1" dirty="0" smtClean="0">
                <a:solidFill>
                  <a:srgbClr val="0070C0"/>
                </a:solidFill>
              </a:rPr>
              <a:t>ecanismos  </a:t>
            </a:r>
            <a:r>
              <a:rPr lang="es-AR" sz="4400" b="1" i="1" dirty="0" err="1" smtClean="0">
                <a:solidFill>
                  <a:srgbClr val="0070C0"/>
                </a:solidFill>
              </a:rPr>
              <a:t>Antiproteasas</a:t>
            </a:r>
            <a:r>
              <a:rPr lang="es-AR" sz="4400" b="1" i="1" dirty="0" smtClean="0">
                <a:solidFill>
                  <a:srgbClr val="0070C0"/>
                </a:solidFill>
              </a:rPr>
              <a:t>      </a:t>
            </a:r>
            <a:r>
              <a:rPr lang="es-AR" sz="2800" dirty="0" smtClean="0"/>
              <a:t> </a:t>
            </a:r>
          </a:p>
          <a:p>
            <a:r>
              <a:rPr lang="es-AR" sz="2800" dirty="0" smtClean="0"/>
              <a:t>               Alfa 1 </a:t>
            </a:r>
            <a:r>
              <a:rPr lang="es-AR" sz="2800" dirty="0" err="1" smtClean="0"/>
              <a:t>antitripsina</a:t>
            </a:r>
            <a:endParaRPr lang="es-AR" sz="2800" dirty="0" smtClean="0"/>
          </a:p>
          <a:p>
            <a:r>
              <a:rPr lang="es-AR" sz="2800" dirty="0" smtClean="0"/>
              <a:t>               Inhibidor </a:t>
            </a:r>
            <a:r>
              <a:rPr lang="es-AR" sz="2800" dirty="0" err="1" smtClean="0"/>
              <a:t>leucoproteasa</a:t>
            </a:r>
            <a:r>
              <a:rPr lang="es-AR" sz="2800" dirty="0" smtClean="0"/>
              <a:t> secretoria        </a:t>
            </a:r>
          </a:p>
          <a:p>
            <a:r>
              <a:rPr lang="es-AR" sz="2800" dirty="0"/>
              <a:t> </a:t>
            </a:r>
            <a:r>
              <a:rPr lang="es-AR" sz="2800" dirty="0" smtClean="0"/>
              <a:t>            </a:t>
            </a:r>
          </a:p>
          <a:p>
            <a:pPr>
              <a:buFont typeface="Arial" pitchFamily="34" charset="0"/>
              <a:buChar char="•"/>
            </a:pPr>
            <a:r>
              <a:rPr lang="es-AR" sz="4400" b="1" i="1" dirty="0" smtClean="0">
                <a:solidFill>
                  <a:srgbClr val="0070C0"/>
                </a:solidFill>
              </a:rPr>
              <a:t>L</a:t>
            </a:r>
            <a:r>
              <a:rPr lang="es-AR" sz="4400" b="1" dirty="0" smtClean="0">
                <a:solidFill>
                  <a:srgbClr val="0070C0"/>
                </a:solidFill>
              </a:rPr>
              <a:t>os </a:t>
            </a:r>
            <a:r>
              <a:rPr lang="es-AR" sz="4400" b="1" i="1" dirty="0">
                <a:solidFill>
                  <a:srgbClr val="0070C0"/>
                </a:solidFill>
              </a:rPr>
              <a:t>M</a:t>
            </a:r>
            <a:r>
              <a:rPr lang="es-AR" sz="4400" b="1" i="1" dirty="0" smtClean="0">
                <a:solidFill>
                  <a:srgbClr val="0070C0"/>
                </a:solidFill>
              </a:rPr>
              <a:t>ecanismos  Antioxidantes</a:t>
            </a:r>
          </a:p>
          <a:p>
            <a:r>
              <a:rPr lang="es-AR" sz="4400" b="1" i="1" dirty="0" smtClean="0">
                <a:solidFill>
                  <a:srgbClr val="0070C0"/>
                </a:solidFill>
              </a:rPr>
              <a:t>     </a:t>
            </a:r>
            <a:r>
              <a:rPr lang="es-AR" sz="2800" dirty="0" smtClean="0"/>
              <a:t>        </a:t>
            </a:r>
            <a:r>
              <a:rPr lang="es-AR" sz="2800" dirty="0" err="1" smtClean="0"/>
              <a:t>Glutation</a:t>
            </a:r>
            <a:r>
              <a:rPr lang="es-AR" sz="2800" dirty="0" smtClean="0"/>
              <a:t>  </a:t>
            </a:r>
          </a:p>
          <a:p>
            <a:r>
              <a:rPr lang="es-AR" sz="2800" dirty="0" smtClean="0"/>
              <a:t>                Enzimas: </a:t>
            </a:r>
            <a:r>
              <a:rPr lang="es-AR" sz="2800" dirty="0" err="1" smtClean="0"/>
              <a:t>Superóxido</a:t>
            </a:r>
            <a:r>
              <a:rPr lang="es-AR" sz="2800" dirty="0" smtClean="0"/>
              <a:t> </a:t>
            </a:r>
            <a:r>
              <a:rPr lang="es-AR" sz="2800" dirty="0" err="1" smtClean="0"/>
              <a:t>Dismutasa</a:t>
            </a:r>
            <a:r>
              <a:rPr lang="es-AR" sz="2800" dirty="0" smtClean="0"/>
              <a:t>                   </a:t>
            </a:r>
          </a:p>
          <a:p>
            <a:r>
              <a:rPr lang="es-AR" sz="2800" dirty="0" smtClean="0"/>
              <a:t>                               Catalasa </a:t>
            </a:r>
          </a:p>
          <a:p>
            <a:pPr>
              <a:buFont typeface="Arial" pitchFamily="34" charset="0"/>
              <a:buChar char="•"/>
            </a:pP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b="1" i="1" dirty="0" smtClean="0"/>
              <a:t>    </a:t>
            </a:r>
            <a:endParaRPr lang="es-AR" b="1" i="1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2154230"/>
          </a:xfrm>
        </p:spPr>
        <p:txBody>
          <a:bodyPr>
            <a:normAutofit fontScale="90000"/>
          </a:bodyPr>
          <a:lstStyle/>
          <a:p>
            <a:r>
              <a:rPr lang="es-AR" sz="4000" b="1" i="1" dirty="0" smtClean="0">
                <a:solidFill>
                  <a:srgbClr val="0070C0"/>
                </a:solidFill>
              </a:rPr>
              <a:t>                   BALANCE </a:t>
            </a:r>
            <a:br>
              <a:rPr lang="es-AR" sz="4000" b="1" i="1" dirty="0" smtClean="0">
                <a:solidFill>
                  <a:srgbClr val="0070C0"/>
                </a:solidFill>
              </a:rPr>
            </a:br>
            <a:r>
              <a:rPr lang="es-AR" sz="4000" b="1" i="1" dirty="0" smtClean="0">
                <a:solidFill>
                  <a:srgbClr val="0070C0"/>
                </a:solidFill>
              </a:rPr>
              <a:t>      PROTEASAS/ANTIPROTEASAS</a:t>
            </a:r>
            <a:br>
              <a:rPr lang="es-AR" sz="4000" b="1" i="1" dirty="0" smtClean="0">
                <a:solidFill>
                  <a:srgbClr val="0070C0"/>
                </a:solidFill>
              </a:rPr>
            </a:br>
            <a:r>
              <a:rPr lang="es-AR" sz="4000" b="1" i="1" dirty="0" smtClean="0">
                <a:solidFill>
                  <a:srgbClr val="0070C0"/>
                </a:solidFill>
              </a:rPr>
              <a:t>      OXIDANTES/ANTIOXIDANTES</a:t>
            </a:r>
            <a:r>
              <a:rPr lang="es-AR" b="1" i="1" dirty="0" smtClean="0">
                <a:solidFill>
                  <a:srgbClr val="0070C0"/>
                </a:solidFill>
              </a:rPr>
              <a:t/>
            </a:r>
            <a:br>
              <a:rPr lang="es-AR" b="1" i="1" dirty="0" smtClean="0">
                <a:solidFill>
                  <a:srgbClr val="0070C0"/>
                </a:solidFill>
              </a:rPr>
            </a:br>
            <a:endParaRPr lang="es-AR" b="1" i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450859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071810"/>
            <a:ext cx="4572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785786" y="1785938"/>
            <a:ext cx="7901014" cy="4572020"/>
          </a:xfrm>
        </p:spPr>
        <p:txBody>
          <a:bodyPr>
            <a:normAutofit/>
          </a:bodyPr>
          <a:lstStyle/>
          <a:p>
            <a:pPr eaLnBrk="1" hangingPunct="1"/>
            <a:r>
              <a:rPr lang="es-ES" dirty="0" smtClean="0"/>
              <a:t>Es un inductor de niveles altos de </a:t>
            </a:r>
            <a:r>
              <a:rPr lang="es-ES" dirty="0" err="1" smtClean="0"/>
              <a:t>IgE</a:t>
            </a:r>
            <a:r>
              <a:rPr lang="es-ES" dirty="0" smtClean="0"/>
              <a:t> sérica, al comparar su nivel en poblaciones fumadoras y no fumadoras.</a:t>
            </a:r>
          </a:p>
          <a:p>
            <a:pPr eaLnBrk="1" hangingPunct="1"/>
            <a:r>
              <a:rPr lang="es-ES" dirty="0" smtClean="0"/>
              <a:t>También este agente inhalante se ha asociado a </a:t>
            </a:r>
            <a:r>
              <a:rPr lang="es-ES" dirty="0" err="1" smtClean="0"/>
              <a:t>eosinofilia</a:t>
            </a:r>
            <a:r>
              <a:rPr lang="es-ES" dirty="0" smtClean="0"/>
              <a:t>.</a:t>
            </a:r>
          </a:p>
          <a:p>
            <a:pPr eaLnBrk="1" hangingPunct="1"/>
            <a:r>
              <a:rPr lang="es-AR" dirty="0" smtClean="0"/>
              <a:t>En modelo animal aumenta la sensibilización a </a:t>
            </a:r>
            <a:r>
              <a:rPr lang="es-AR" dirty="0" err="1" smtClean="0"/>
              <a:t>alergenos</a:t>
            </a:r>
            <a:r>
              <a:rPr lang="es-AR" dirty="0" smtClean="0"/>
              <a:t>.</a:t>
            </a:r>
            <a:endParaRPr lang="es-ES" dirty="0" smtClean="0"/>
          </a:p>
          <a:p>
            <a:pPr eaLnBrk="1" hangingPunct="1"/>
            <a:endParaRPr lang="es-ES" dirty="0" smtClean="0"/>
          </a:p>
        </p:txBody>
      </p:sp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AR" dirty="0" smtClean="0"/>
              <a:t>       </a:t>
            </a:r>
            <a:r>
              <a:rPr lang="es-AR" b="1" i="1" dirty="0" smtClean="0">
                <a:solidFill>
                  <a:srgbClr val="0070C0"/>
                </a:solidFill>
              </a:rPr>
              <a:t>EL HUMO DEL TABACO</a:t>
            </a:r>
            <a:endParaRPr lang="es-E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-tojYvbmguKQ/UgOSO_0le9I/AAAAAAAAAR8/Ms64j7rQeYE/s1600/epoc+enfisema+patogen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89963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8391554" cy="516257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La hiperinflación pulmonar es la principal responsable de la disnea y limitación de la actividad física  ya que produce disfunción de la musculatura respiratoria, con compromiso del intercambio gaseoso y aumento del trabajo respiratorio.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El proceso patológico ocurre cuando el paciente comienza a inspirar antes de que termine de espirar completamente, con lo que va atrapando aire con cada sucesivo ciclo respiratorio.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No se alcanza el mismo volumen de equilibrio del ciclo anterior Capacidad Funcional Residual (CRF), sino que va quedando una presión positiva al final de la espiración. </a:t>
            </a:r>
          </a:p>
        </p:txBody>
      </p:sp>
      <p:sp>
        <p:nvSpPr>
          <p:cNvPr id="29699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dirty="0" smtClean="0"/>
              <a:t>          </a:t>
            </a:r>
            <a:r>
              <a:rPr lang="es-ES" b="1" i="1" dirty="0" smtClean="0">
                <a:solidFill>
                  <a:srgbClr val="0070C0"/>
                </a:solidFill>
              </a:rPr>
              <a:t>FISIOPATOLOGIA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contenido"/>
          <p:cNvSpPr>
            <a:spLocks noGrp="1"/>
          </p:cNvSpPr>
          <p:nvPr>
            <p:ph idx="1"/>
          </p:nvPr>
        </p:nvSpPr>
        <p:spPr>
          <a:xfrm>
            <a:off x="357188" y="1357313"/>
            <a:ext cx="8329612" cy="46497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ES" smtClean="0"/>
              <a:t>Resulta imprescindible la prevención y el diagnostico precoz</a:t>
            </a:r>
          </a:p>
          <a:p>
            <a:pPr eaLnBrk="1" hangingPunct="1"/>
            <a:r>
              <a:rPr lang="es-ES" smtClean="0"/>
              <a:t>La EPOC tiene una fase subclínica prolongada, pero una vez que aparecen los síntomas, se desarrolla un curso progresivo de disnea y alteración del intercambio gaseoso. Finalmente los pacientes fallecen de insuficiencia respiratoria, cáncer pulmonar o de enfermedad coronaria.</a:t>
            </a:r>
          </a:p>
          <a:p>
            <a:pPr eaLnBrk="1" hangingPunct="1"/>
            <a:r>
              <a:rPr lang="es-ES" smtClean="0"/>
              <a:t>Se debe evitar la adicción tabáquica y/o proceder a su pronto tratamiento.</a:t>
            </a:r>
          </a:p>
          <a:p>
            <a:pPr eaLnBrk="1" hangingPunct="1"/>
            <a:endParaRPr lang="es-ES" smtClean="0"/>
          </a:p>
        </p:txBody>
      </p:sp>
      <p:sp>
        <p:nvSpPr>
          <p:cNvPr id="28675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             </a:t>
            </a:r>
            <a:r>
              <a:rPr lang="es-ES" b="1" i="1" dirty="0" smtClean="0">
                <a:solidFill>
                  <a:srgbClr val="0070C0"/>
                </a:solidFill>
              </a:rPr>
              <a:t>PREVENCION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2 Marcador de contenido"/>
          <p:cNvSpPr>
            <a:spLocks noGrp="1"/>
          </p:cNvSpPr>
          <p:nvPr>
            <p:ph idx="1"/>
          </p:nvPr>
        </p:nvSpPr>
        <p:spPr>
          <a:xfrm>
            <a:off x="571472" y="1428736"/>
            <a:ext cx="8115328" cy="457836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ES" dirty="0" smtClean="0"/>
              <a:t>HISTORIA CLINICA</a:t>
            </a:r>
          </a:p>
          <a:p>
            <a:pPr eaLnBrk="1" hangingPunct="1"/>
            <a:r>
              <a:rPr lang="es-ES" dirty="0" smtClean="0"/>
              <a:t>RX. TORAX (Frente y Perfil)</a:t>
            </a:r>
          </a:p>
          <a:p>
            <a:pPr eaLnBrk="1" hangingPunct="1"/>
            <a:r>
              <a:rPr lang="es-ES" dirty="0" smtClean="0"/>
              <a:t>T.C.</a:t>
            </a:r>
          </a:p>
          <a:p>
            <a:pPr eaLnBrk="1" hangingPunct="1"/>
            <a:r>
              <a:rPr lang="es-ES" dirty="0" smtClean="0"/>
              <a:t>ESPIROMETRIA COMPUTARIZADA C/CURVA FLUJO VOLUMEN </a:t>
            </a:r>
          </a:p>
          <a:p>
            <a:pPr eaLnBrk="1" hangingPunct="1"/>
            <a:r>
              <a:rPr lang="es-ES" dirty="0" smtClean="0"/>
              <a:t>GASOMETRIA ARTERIAL</a:t>
            </a:r>
          </a:p>
          <a:p>
            <a:pPr eaLnBrk="1" hangingPunct="1"/>
            <a:r>
              <a:rPr lang="es-ES" dirty="0" smtClean="0"/>
              <a:t>TEST DE MARCHA DE LOS 6’</a:t>
            </a:r>
          </a:p>
          <a:p>
            <a:pPr eaLnBrk="1" hangingPunct="1"/>
            <a:r>
              <a:rPr lang="es-ES" dirty="0" smtClean="0"/>
              <a:t>VOLUMENES PULMONARES</a:t>
            </a:r>
          </a:p>
          <a:p>
            <a:pPr eaLnBrk="1" hangingPunct="1"/>
            <a:r>
              <a:rPr lang="es-ES" dirty="0" smtClean="0"/>
              <a:t>TEST DE EJERCICIO CARDIOPULMONAR</a:t>
            </a:r>
          </a:p>
          <a:p>
            <a:pPr eaLnBrk="1" hangingPunct="1"/>
            <a:r>
              <a:rPr lang="es-ES" dirty="0" smtClean="0"/>
              <a:t>DOSAJE de Alfa 1 </a:t>
            </a:r>
            <a:r>
              <a:rPr lang="es-ES" dirty="0" err="1" smtClean="0"/>
              <a:t>Antitripsina</a:t>
            </a:r>
            <a:endParaRPr lang="es-ES" dirty="0" smtClean="0"/>
          </a:p>
        </p:txBody>
      </p:sp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600" b="1" i="1" dirty="0" smtClean="0">
                <a:solidFill>
                  <a:srgbClr val="0070C0"/>
                </a:solidFill>
              </a:rPr>
              <a:t>DIAGNOSTICO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929222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0/ Sin disnea exceptuando en ejercicio muy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       intenso.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1/ Disnea al caminar rápido o al subir una    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       pendiente.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2/ Camina más lento que personas de la misma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       edad por disnea o debe detenerse para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       “recuperar el aliento” al caminar a su propio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        paso en plano.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3/ Se detiene a “recuperar el aliento” después de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       caminar 100 metros o después de un par de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       minutos en plano.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4/ Demasiado cansado o disneico para salir de su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       hogar o disnea al vestirse o desvestirse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</a:t>
            </a:r>
            <a:r>
              <a:rPr lang="es-ES" sz="3600" b="1" i="1" dirty="0" smtClean="0">
                <a:solidFill>
                  <a:srgbClr val="0070C0"/>
                </a:solidFill>
              </a:rPr>
              <a:t>ESCALA DE DISNEA MEDICAL    </a:t>
            </a:r>
            <a:br>
              <a:rPr lang="es-ES" sz="3600" b="1" i="1" dirty="0" smtClean="0">
                <a:solidFill>
                  <a:srgbClr val="0070C0"/>
                </a:solidFill>
              </a:rPr>
            </a:br>
            <a:r>
              <a:rPr lang="es-ES" sz="3600" b="1" i="1" dirty="0" smtClean="0">
                <a:solidFill>
                  <a:srgbClr val="0070C0"/>
                </a:solidFill>
              </a:rPr>
              <a:t>     RESEARCH COUNCIL (MMRC)</a:t>
            </a:r>
            <a:endParaRPr lang="es-ES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0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811" y="1"/>
            <a:ext cx="4929439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3"/>
            <a:ext cx="8536017" cy="475298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b="1" i="1" dirty="0" smtClean="0"/>
              <a:t>FACTORES GENETICOS</a:t>
            </a:r>
            <a:r>
              <a:rPr lang="es-ES" dirty="0" smtClean="0"/>
              <a:t>: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 Déficit de Alfa 1 </a:t>
            </a:r>
            <a:r>
              <a:rPr lang="es-ES" dirty="0" err="1" smtClean="0"/>
              <a:t>antitripsina</a:t>
            </a:r>
            <a:r>
              <a:rPr lang="es-ES" dirty="0" smtClean="0"/>
              <a:t>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 </a:t>
            </a:r>
            <a:r>
              <a:rPr lang="es-ES" dirty="0" err="1" smtClean="0"/>
              <a:t>Atopía</a:t>
            </a:r>
            <a:r>
              <a:rPr lang="es-ES" dirty="0" smtClean="0"/>
              <a:t> (Aquellos fumadores alérgicos desarrollarán con más facilidad Asma y/o EPOC).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s-E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b="1" i="1" dirty="0" smtClean="0"/>
              <a:t>FACTORES ADQUIRIDOS: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TABAQUISMO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INHALACION DE GASES TOXICOS (al potenciarse  con la adicción tabáquica y la base atópica facilitan notablemente la predisposición a enfermar).  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dirty="0" smtClean="0"/>
              <a:t>  </a:t>
            </a:r>
            <a:r>
              <a:rPr lang="es-AR" b="1" i="1" dirty="0" smtClean="0">
                <a:solidFill>
                  <a:srgbClr val="0070C0"/>
                </a:solidFill>
              </a:rPr>
              <a:t>FACTORES PREDISPONENTES</a:t>
            </a:r>
            <a:endParaRPr lang="es-ES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N9sekxf1bP4/TdvQtY8xlWI/AAAAAAAAAgg/fjwSn_h8qRo/s640/aaaenfis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00188"/>
            <a:ext cx="41433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dirty="0" smtClean="0"/>
              <a:t>                </a:t>
            </a:r>
            <a:r>
              <a:rPr lang="es-AR" b="1" i="1" dirty="0" smtClean="0">
                <a:solidFill>
                  <a:srgbClr val="0070C0"/>
                </a:solidFill>
              </a:rPr>
              <a:t>ENFISEMA</a:t>
            </a:r>
          </a:p>
        </p:txBody>
      </p:sp>
      <p:pic>
        <p:nvPicPr>
          <p:cNvPr id="18436" name="Picture 4" descr="http://homeopatia-remedios.com/wp-content/uploads/2010/12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928813"/>
            <a:ext cx="2933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ristina\Pictures\index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4200" y="571500"/>
            <a:ext cx="8131175" cy="609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285720" y="928670"/>
            <a:ext cx="8858280" cy="6143669"/>
          </a:xfrm>
        </p:spPr>
        <p:txBody>
          <a:bodyPr>
            <a:normAutofit/>
          </a:bodyPr>
          <a:lstStyle/>
          <a:p>
            <a:pPr eaLnBrk="1" hangingPunct="1"/>
            <a:r>
              <a:rPr lang="es-AR" sz="2000" b="1" dirty="0" smtClean="0"/>
              <a:t>CENTROLOBULILLAR:</a:t>
            </a:r>
            <a:r>
              <a:rPr lang="es-AR" dirty="0" smtClean="0"/>
              <a:t> </a:t>
            </a:r>
            <a:r>
              <a:rPr lang="es-AR" sz="1800" dirty="0" smtClean="0"/>
              <a:t>Se caracteriza porque el área afectada está en el lobulillo proximal, en especial por destrucción de los bronquiolos respiratorios y dilatación de los lóbulos superiores sin afectar a los alvéolos distales. Representa el 95% de los casos de enfisema y la principal manifestación en los fumadores asociándose comúnmente con una bronquitis crónica.</a:t>
            </a:r>
          </a:p>
          <a:p>
            <a:pPr eaLnBrk="1" hangingPunct="1"/>
            <a:r>
              <a:rPr lang="es-AR" sz="2000" b="1" dirty="0" smtClean="0"/>
              <a:t>PANACINAR:</a:t>
            </a:r>
            <a:r>
              <a:rPr lang="es-AR" sz="1800" dirty="0" smtClean="0"/>
              <a:t> Es la forma más comúnmente asociada a una deficiencia de alfa 1 </a:t>
            </a:r>
            <a:r>
              <a:rPr lang="es-AR" sz="1800" dirty="0" err="1" smtClean="0"/>
              <a:t>antitripsina</a:t>
            </a:r>
            <a:r>
              <a:rPr lang="es-AR" sz="1800" dirty="0" smtClean="0"/>
              <a:t> y se caracteriza por involucrar al extremo ciego de los alvéolos de manera homogénea, mas que a los bronquiolos respiratorios y acompañado de los característicos cambios destructivos. Es más frecuente en la base de los pulmones.</a:t>
            </a:r>
          </a:p>
          <a:p>
            <a:pPr eaLnBrk="1" hangingPunct="1"/>
            <a:r>
              <a:rPr lang="es-AR" sz="2000" b="1" dirty="0" smtClean="0"/>
              <a:t>PARASEPTAL:</a:t>
            </a:r>
            <a:r>
              <a:rPr lang="es-AR" sz="1800" dirty="0" smtClean="0"/>
              <a:t> Interesa prevalentemente a la parte periférica del lobulillo, vecina a la pleura creando grandes espacios aéreos en la región </a:t>
            </a:r>
            <a:r>
              <a:rPr lang="es-AR" sz="1800" dirty="0" err="1" smtClean="0"/>
              <a:t>interlobulillar</a:t>
            </a:r>
            <a:r>
              <a:rPr lang="es-AR" sz="1800" dirty="0" smtClean="0"/>
              <a:t>. Es más frecuente en el ápice pulmonar que en las bases y ocasionalmente se asocia con neumotórax espontáneo.</a:t>
            </a:r>
          </a:p>
          <a:p>
            <a:pPr eaLnBrk="1" hangingPunct="1"/>
            <a:r>
              <a:rPr lang="es-AR" sz="2000" b="1" dirty="0" smtClean="0"/>
              <a:t>PARACICATRIZAL: </a:t>
            </a:r>
            <a:r>
              <a:rPr lang="es-AR" sz="1800" dirty="0" smtClean="0"/>
              <a:t>Compromiso irregular del </a:t>
            </a:r>
            <a:r>
              <a:rPr lang="es-AR" sz="1800" dirty="0" err="1" smtClean="0"/>
              <a:t>ácino</a:t>
            </a:r>
            <a:r>
              <a:rPr lang="es-AR" sz="1800" dirty="0" smtClean="0"/>
              <a:t> implicado</a:t>
            </a:r>
            <a:endParaRPr lang="es-AR" sz="2000" dirty="0" smtClean="0"/>
          </a:p>
          <a:p>
            <a:pPr eaLnBrk="1" hangingPunct="1"/>
            <a:endParaRPr lang="es-AR" sz="2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29550" cy="7254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b="1" i="1" dirty="0" smtClean="0">
                <a:solidFill>
                  <a:srgbClr val="FF0000"/>
                </a:solidFill>
              </a:rPr>
              <a:t>  </a:t>
            </a:r>
            <a:r>
              <a:rPr lang="es-AR" b="1" i="1" dirty="0" smtClean="0">
                <a:solidFill>
                  <a:srgbClr val="0070C0"/>
                </a:solidFill>
              </a:rPr>
              <a:t>ENFISEMA - CLASIFICACION</a:t>
            </a:r>
            <a:endParaRPr lang="es-AR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spirometrí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942975"/>
            <a:ext cx="58451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ristina\Pictures\figura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4713" y="1071563"/>
            <a:ext cx="7505700" cy="4833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AR" b="1" i="1" dirty="0" smtClean="0">
                <a:solidFill>
                  <a:srgbClr val="FF0000"/>
                </a:solidFill>
              </a:rPr>
              <a:t>      </a:t>
            </a:r>
            <a:r>
              <a:rPr lang="es-AR" b="1" i="1" dirty="0" smtClean="0">
                <a:solidFill>
                  <a:srgbClr val="0070C0"/>
                </a:solidFill>
              </a:rPr>
              <a:t>CURVA FLUJO/VOLUMEN</a:t>
            </a:r>
          </a:p>
        </p:txBody>
      </p:sp>
      <p:pic>
        <p:nvPicPr>
          <p:cNvPr id="27651" name="Picture 2" descr="C:\Users\Cristina\Pictures\figura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2124075"/>
            <a:ext cx="41624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00B0F0"/>
                </a:solidFill>
              </a:rPr>
              <a:t>  ESPIROMETRIA / PICO FLUJO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901825"/>
            <a:ext cx="1944688" cy="1685925"/>
          </a:xfrm>
          <a:noFill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00213"/>
            <a:ext cx="36480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963988"/>
            <a:ext cx="17272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Título"/>
          <p:cNvSpPr>
            <a:spLocks noGrp="1"/>
          </p:cNvSpPr>
          <p:nvPr>
            <p:ph type="title"/>
          </p:nvPr>
        </p:nvSpPr>
        <p:spPr>
          <a:xfrm>
            <a:off x="107950" y="274638"/>
            <a:ext cx="9036050" cy="1082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i="1" dirty="0" smtClean="0">
                <a:solidFill>
                  <a:srgbClr val="0070C0"/>
                </a:solidFill>
                <a:latin typeface="Comic Sans MS" pitchFamily="66" charset="0"/>
              </a:rPr>
              <a:t>                       </a:t>
            </a:r>
            <a:r>
              <a:rPr lang="es-ES" sz="2800" b="1" i="1" dirty="0" smtClean="0">
                <a:solidFill>
                  <a:srgbClr val="0070C0"/>
                </a:solidFill>
              </a:rPr>
              <a:t>ÍNDICE BODE</a:t>
            </a:r>
            <a:r>
              <a:rPr lang="es-ES" sz="2800" b="1" dirty="0" smtClean="0">
                <a:solidFill>
                  <a:srgbClr val="0070C0"/>
                </a:solidFill>
              </a:rPr>
              <a:t>:</a:t>
            </a:r>
            <a:br>
              <a:rPr lang="es-ES" sz="2800" b="1" dirty="0" smtClean="0">
                <a:solidFill>
                  <a:srgbClr val="0070C0"/>
                </a:solidFill>
              </a:rPr>
            </a:br>
            <a:r>
              <a:rPr lang="es-ES" sz="2400" b="1" dirty="0" smtClean="0">
                <a:solidFill>
                  <a:srgbClr val="0070C0"/>
                </a:solidFill>
              </a:rPr>
              <a:t>Índice de Masa Corporal, Grado de Obstrucción al flujo aéreo, Disnea y Capacidad de Ejercicio</a:t>
            </a:r>
          </a:p>
        </p:txBody>
      </p:sp>
      <p:sp>
        <p:nvSpPr>
          <p:cNvPr id="24579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643063"/>
            <a:ext cx="4040188" cy="642937"/>
          </a:xfrm>
        </p:spPr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dirty="0" smtClean="0"/>
              <a:t>    </a:t>
            </a:r>
            <a:r>
              <a:rPr lang="es-ES" dirty="0" smtClean="0">
                <a:solidFill>
                  <a:schemeClr val="tx1"/>
                </a:solidFill>
              </a:rPr>
              <a:t>    VARIABLE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>
          <a:xfrm>
            <a:off x="4930745" y="1643050"/>
            <a:ext cx="4213255" cy="8636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9600" dirty="0" smtClean="0">
                <a:solidFill>
                  <a:schemeClr val="tx1"/>
                </a:solidFill>
              </a:rPr>
              <a:t>PUNTOS EN INDICE BODE          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9600" dirty="0" smtClean="0">
                <a:solidFill>
                  <a:schemeClr val="tx1"/>
                </a:solidFill>
              </a:rPr>
              <a:t>           </a:t>
            </a:r>
            <a:endParaRPr lang="es-ES" sz="9600" dirty="0">
              <a:solidFill>
                <a:schemeClr val="tx1"/>
              </a:solidFill>
            </a:endParaRPr>
          </a:p>
        </p:txBody>
      </p:sp>
      <p:sp>
        <p:nvSpPr>
          <p:cNvPr id="47109" name="2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dirty="0" smtClean="0"/>
              <a:t> 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5102224" y="2714620"/>
          <a:ext cx="404177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4"/>
                <a:gridCol w="1010444"/>
                <a:gridCol w="1010444"/>
                <a:gridCol w="101044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     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3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&gt; 65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50 - 64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36 - 49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&lt; 35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&gt; 350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250-349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150 - 249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&lt; 149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  0 - 1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4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&gt; 21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&lt; 21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42" name="7 Rectángulo"/>
          <p:cNvSpPr>
            <a:spLocks noChangeArrowheads="1"/>
          </p:cNvSpPr>
          <p:nvPr/>
        </p:nvSpPr>
        <p:spPr bwMode="auto">
          <a:xfrm>
            <a:off x="468313" y="2551113"/>
            <a:ext cx="638968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b="1" dirty="0">
              <a:latin typeface="Perpetua" pitchFamily="18" charset="0"/>
            </a:endParaRPr>
          </a:p>
          <a:p>
            <a:endParaRPr lang="es-ES" dirty="0">
              <a:latin typeface="Perpetua" pitchFamily="18" charset="0"/>
            </a:endParaRPr>
          </a:p>
          <a:p>
            <a:r>
              <a:rPr lang="es-ES" dirty="0">
                <a:latin typeface="Perpetua" pitchFamily="18" charset="0"/>
              </a:rPr>
              <a:t>VEF1 (%)</a:t>
            </a:r>
          </a:p>
          <a:p>
            <a:endParaRPr lang="es-ES" dirty="0">
              <a:latin typeface="Perpetua" pitchFamily="18" charset="0"/>
            </a:endParaRPr>
          </a:p>
          <a:p>
            <a:r>
              <a:rPr lang="es-ES" sz="2000" dirty="0">
                <a:latin typeface="Perpetua" pitchFamily="18" charset="0"/>
              </a:rPr>
              <a:t>Distancia en Caminata de 6 minutos</a:t>
            </a:r>
          </a:p>
          <a:p>
            <a:endParaRPr lang="es-ES" sz="2000" dirty="0">
              <a:latin typeface="Perpetua" pitchFamily="18" charset="0"/>
            </a:endParaRPr>
          </a:p>
          <a:p>
            <a:r>
              <a:rPr lang="es-ES" sz="2000" dirty="0">
                <a:latin typeface="Perpetua" pitchFamily="18" charset="0"/>
              </a:rPr>
              <a:t>Puntaje Disnea MMRC</a:t>
            </a:r>
          </a:p>
          <a:p>
            <a:endParaRPr lang="es-ES" sz="2000" dirty="0">
              <a:latin typeface="Perpetua" pitchFamily="18" charset="0"/>
            </a:endParaRPr>
          </a:p>
          <a:p>
            <a:r>
              <a:rPr lang="es-ES" sz="2000" dirty="0">
                <a:latin typeface="Perpetua" pitchFamily="18" charset="0"/>
              </a:rPr>
              <a:t>Índice Masa Corporal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3.bp.blogspot.com/-u50pCUZs16U/Uumu_FEM8JI/AAAAAAAAAdA/RCOBJD9NTlU/s1600/ScreenHunter_04+Jan.+29+20.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550" y="642938"/>
            <a:ext cx="65976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dirty="0" smtClean="0"/>
              <a:t>Del análisis de los estudios existentes se propuso la idea de definir tres fenotipos distintos con repercusión clínica, </a:t>
            </a:r>
            <a:r>
              <a:rPr lang="es-ES" dirty="0" err="1" smtClean="0"/>
              <a:t>pronóstica</a:t>
            </a:r>
            <a:r>
              <a:rPr lang="es-ES" dirty="0" smtClean="0"/>
              <a:t> y terapéutica:</a:t>
            </a:r>
          </a:p>
          <a:p>
            <a:pPr eaLnBrk="1" hangingPunct="1"/>
            <a:r>
              <a:rPr lang="es-ES" dirty="0" smtClean="0"/>
              <a:t>“enfisema-</a:t>
            </a:r>
            <a:r>
              <a:rPr lang="es-ES" dirty="0" err="1" smtClean="0"/>
              <a:t>hiperinsuflado</a:t>
            </a:r>
            <a:r>
              <a:rPr lang="es-ES" dirty="0" smtClean="0"/>
              <a:t>” </a:t>
            </a:r>
          </a:p>
          <a:p>
            <a:pPr eaLnBrk="1" hangingPunct="1"/>
            <a:r>
              <a:rPr lang="es-ES" smtClean="0"/>
              <a:t>“</a:t>
            </a:r>
            <a:r>
              <a:rPr lang="es-ES" dirty="0" err="1" smtClean="0"/>
              <a:t>overlap</a:t>
            </a:r>
            <a:r>
              <a:rPr lang="es-ES" dirty="0" smtClean="0"/>
              <a:t>” o mixto EPOC/Asma  </a:t>
            </a:r>
          </a:p>
          <a:p>
            <a:pPr eaLnBrk="1" hangingPunct="1"/>
            <a:r>
              <a:rPr lang="es-ES" dirty="0" smtClean="0"/>
              <a:t>“ fenotipo </a:t>
            </a:r>
            <a:r>
              <a:rPr lang="es-ES" dirty="0" err="1" smtClean="0"/>
              <a:t>agudizador</a:t>
            </a:r>
            <a:r>
              <a:rPr lang="es-ES" dirty="0" smtClean="0"/>
              <a:t>”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dirty="0" smtClean="0"/>
              <a:t>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2000" dirty="0" smtClean="0"/>
              <a:t>                            Dr. Marc </a:t>
            </a:r>
            <a:r>
              <a:rPr lang="es-ES" sz="2000" dirty="0" err="1" smtClean="0"/>
              <a:t>Miravitlles</a:t>
            </a:r>
            <a:r>
              <a:rPr lang="es-ES" sz="2000" dirty="0" smtClean="0"/>
              <a:t>. J</a:t>
            </a:r>
            <a:r>
              <a:rPr lang="es-AR" sz="2000" dirty="0" err="1" smtClean="0"/>
              <a:t>unio</a:t>
            </a:r>
            <a:r>
              <a:rPr lang="es-AR" sz="2000" dirty="0" smtClean="0"/>
              <a:t> 2011 - SEPAR</a:t>
            </a:r>
            <a:endParaRPr lang="es-ES" sz="2000" dirty="0" smtClean="0"/>
          </a:p>
        </p:txBody>
      </p:sp>
      <p:sp>
        <p:nvSpPr>
          <p:cNvPr id="4403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AR" dirty="0" smtClean="0">
                <a:solidFill>
                  <a:srgbClr val="0070C0"/>
                </a:solidFill>
                <a:latin typeface="Comic Sans MS" pitchFamily="66" charset="0"/>
              </a:rPr>
              <a:t>        </a:t>
            </a:r>
            <a:r>
              <a:rPr lang="es-AR" sz="3600" b="1" i="1" dirty="0" smtClean="0">
                <a:solidFill>
                  <a:srgbClr val="0070C0"/>
                </a:solidFill>
              </a:rPr>
              <a:t>EPOC - FENOTIPOS</a:t>
            </a:r>
            <a:endParaRPr lang="es-ES" sz="36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792869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El papel de la contaminación medioambiental como causante de la EPOC es poco claro, pero la contaminación urbana es perjudicial para los pacientes afectados por esta enfermedad.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Factores laborales, como una exposición intensa o prolongada al polvo, agentes químicos, vapor, etc. pueden ser causantes de EPOC en un individuo con independencia de si fuma y aumentar el riesgo de contraer la enfermedad en los pacientes fumadores.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La contaminación interior resultante del combustible de biomasa ha sido implicada como factor de riesgo para desarrollar EPOC.</a:t>
            </a:r>
            <a:endParaRPr lang="es-ES" dirty="0"/>
          </a:p>
        </p:txBody>
      </p:sp>
      <p:sp>
        <p:nvSpPr>
          <p:cNvPr id="3379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AR" b="1" i="1" dirty="0" smtClean="0">
                <a:solidFill>
                  <a:srgbClr val="0070C0"/>
                </a:solidFill>
              </a:rPr>
              <a:t> CONTAMINACION AMBIENTAL</a:t>
            </a:r>
            <a:endParaRPr lang="es-E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49300"/>
          <a:ext cx="9144000" cy="701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361740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      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TRAT.</a:t>
                      </a:r>
                      <a:r>
                        <a:rPr lang="es-AR" baseline="0" dirty="0" smtClean="0"/>
                        <a:t> DE</a:t>
                      </a:r>
                    </a:p>
                    <a:p>
                      <a:r>
                        <a:rPr lang="es-AR" baseline="0" dirty="0" smtClean="0"/>
                        <a:t>ELECCION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ALTERNATIVO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  OTRAS</a:t>
                      </a:r>
                    </a:p>
                    <a:p>
                      <a:r>
                        <a:rPr lang="es-AR" dirty="0" smtClean="0"/>
                        <a:t>OPCIONES</a:t>
                      </a:r>
                      <a:endParaRPr lang="es-ES" dirty="0"/>
                    </a:p>
                  </a:txBody>
                  <a:tcPr/>
                </a:tc>
              </a:tr>
              <a:tr h="1361740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       A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ANTICOLINERGICO</a:t>
                      </a:r>
                    </a:p>
                    <a:p>
                      <a:r>
                        <a:rPr lang="es-A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Y</a:t>
                      </a:r>
                      <a:r>
                        <a:rPr lang="es-A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s-A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BETA ESTIM.</a:t>
                      </a:r>
                    </a:p>
                    <a:p>
                      <a:r>
                        <a:rPr lang="es-A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 CORTA DURAC.</a:t>
                      </a:r>
                      <a:endParaRPr lang="es-E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LABA Ó LAMA</a:t>
                      </a:r>
                    </a:p>
                    <a:p>
                      <a:r>
                        <a:rPr lang="es-AR" dirty="0" smtClean="0"/>
                        <a:t>        Ó</a:t>
                      </a:r>
                    </a:p>
                    <a:p>
                      <a:r>
                        <a:rPr lang="es-AR" dirty="0" smtClean="0"/>
                        <a:t>ANTIC. /BETA</a:t>
                      </a:r>
                      <a:r>
                        <a:rPr lang="es-AR" baseline="0" dirty="0" smtClean="0"/>
                        <a:t> EST. ACCION CORTA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TEOFILINA</a:t>
                      </a:r>
                      <a:endParaRPr lang="es-ES" dirty="0"/>
                    </a:p>
                  </a:txBody>
                  <a:tcPr/>
                </a:tc>
              </a:tr>
              <a:tr h="1361740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       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ANTICOLINERGICO (LAMA)</a:t>
                      </a:r>
                      <a:r>
                        <a:rPr lang="es-A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Ó BETA ESTIMULANTES DE LARGA DURACION (LABA)</a:t>
                      </a:r>
                      <a:endParaRPr lang="es-E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        </a:t>
                      </a:r>
                    </a:p>
                    <a:p>
                      <a:r>
                        <a:rPr lang="es-AR" dirty="0" smtClean="0"/>
                        <a:t>        LABA </a:t>
                      </a:r>
                      <a:r>
                        <a:rPr lang="es-AR" baseline="0" dirty="0" smtClean="0"/>
                        <a:t> </a:t>
                      </a:r>
                    </a:p>
                    <a:p>
                      <a:r>
                        <a:rPr lang="es-AR" baseline="0" dirty="0" smtClean="0"/>
                        <a:t>           Y</a:t>
                      </a:r>
                    </a:p>
                    <a:p>
                      <a:r>
                        <a:rPr lang="es-AR" dirty="0" smtClean="0"/>
                        <a:t>        LAMA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ANTICOLINERGICO Y/0  BETA EST.</a:t>
                      </a:r>
                      <a:r>
                        <a:rPr lang="es-AR" baseline="0" dirty="0" smtClean="0"/>
                        <a:t> DE CORTA ACCION + TEOFILINA</a:t>
                      </a:r>
                      <a:endParaRPr lang="es-ES" dirty="0"/>
                    </a:p>
                  </a:txBody>
                  <a:tcPr/>
                </a:tc>
              </a:tr>
              <a:tr h="1361740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       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CORTICOIDE INH. + LABA  </a:t>
                      </a:r>
                    </a:p>
                    <a:p>
                      <a:r>
                        <a:rPr lang="es-A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    Ó</a:t>
                      </a:r>
                    </a:p>
                    <a:p>
                      <a:r>
                        <a:rPr lang="es-A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LAMA</a:t>
                      </a:r>
                      <a:endParaRPr lang="es-AR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   LABA / LAMA             Ó       LAMA +   INHIBIDOR</a:t>
                      </a:r>
                      <a:r>
                        <a:rPr lang="es-AR" baseline="0" dirty="0" smtClean="0"/>
                        <a:t> </a:t>
                      </a:r>
                      <a:r>
                        <a:rPr lang="es-AR" dirty="0" smtClean="0"/>
                        <a:t>FOSF.4</a:t>
                      </a:r>
                    </a:p>
                    <a:p>
                      <a:r>
                        <a:rPr lang="es-AR" dirty="0" smtClean="0"/>
                        <a:t>Ó       LABA  +</a:t>
                      </a:r>
                    </a:p>
                    <a:p>
                      <a:r>
                        <a:rPr lang="es-AR" dirty="0" smtClean="0"/>
                        <a:t>INHIBIDOR FOS. 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ANTICOLINERGICO Y/0  BETA EST.</a:t>
                      </a:r>
                      <a:r>
                        <a:rPr lang="es-AR" baseline="0" dirty="0" smtClean="0"/>
                        <a:t> DE CORTA ACCION + TEOFILINA</a:t>
                      </a:r>
                      <a:endParaRPr lang="es-ES" dirty="0"/>
                    </a:p>
                  </a:txBody>
                  <a:tcPr/>
                </a:tc>
              </a:tr>
              <a:tr h="1361740">
                <a:tc>
                  <a:txBody>
                    <a:bodyPr/>
                    <a:lstStyle/>
                    <a:p>
                      <a:endParaRPr lang="es-AR" dirty="0" smtClean="0"/>
                    </a:p>
                    <a:p>
                      <a:r>
                        <a:rPr lang="es-AR" dirty="0" smtClean="0"/>
                        <a:t>       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CORTICOIDE INH.</a:t>
                      </a:r>
                      <a:r>
                        <a:rPr lang="es-A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+ LABA</a:t>
                      </a:r>
                    </a:p>
                    <a:p>
                      <a:r>
                        <a:rPr lang="es-A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      Y/Ó</a:t>
                      </a:r>
                    </a:p>
                    <a:p>
                      <a:r>
                        <a:rPr lang="es-AR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LAMA</a:t>
                      </a:r>
                      <a:endParaRPr lang="es-E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C.I.+LABA+ LAMA</a:t>
                      </a:r>
                      <a:r>
                        <a:rPr lang="es-AR" baseline="0" dirty="0" smtClean="0"/>
                        <a:t> </a:t>
                      </a:r>
                    </a:p>
                    <a:p>
                      <a:r>
                        <a:rPr lang="es-AR" baseline="0" dirty="0" smtClean="0"/>
                        <a:t>C.I.+LABA+I.F.4</a:t>
                      </a:r>
                    </a:p>
                    <a:p>
                      <a:r>
                        <a:rPr lang="es-AR" baseline="0" dirty="0" smtClean="0"/>
                        <a:t>LABA+LAMA</a:t>
                      </a:r>
                    </a:p>
                    <a:p>
                      <a:r>
                        <a:rPr lang="es-AR" baseline="0" dirty="0" smtClean="0"/>
                        <a:t>LAMA+I.F.4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N-A. CISTEINA + ANTIC. Y/0 BETA EST. DE CORTA DURACION +TEOF.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928813"/>
            <a:ext cx="8715375" cy="45958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EVITAR LA PROGRESION DE LA ENFERMEDAD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REDUCIR LA SINTOMATOLOGIA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MEJORAR LA TOLERANCIA AL EJERCICIO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MEJORAR LA CALIDAD DE VIDA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PREVENIR Y TRATAR LAS COMPLICACIONES Y LAS EXACERBACIONES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REDUCIR LA MORTALIDAD</a:t>
            </a:r>
          </a:p>
          <a:p>
            <a:pPr eaLnBrk="1" hangingPunct="1">
              <a:lnSpc>
                <a:spcPct val="90000"/>
              </a:lnSpc>
            </a:pPr>
            <a:endParaRPr lang="es-E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i="1" dirty="0" smtClean="0">
                <a:solidFill>
                  <a:srgbClr val="0070C0"/>
                </a:solidFill>
              </a:rPr>
              <a:t>OBJETIVOS DEL TRATAMIENTO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2 Marcador de contenido"/>
          <p:cNvSpPr>
            <a:spLocks noGrp="1"/>
          </p:cNvSpPr>
          <p:nvPr>
            <p:ph idx="1"/>
          </p:nvPr>
        </p:nvSpPr>
        <p:spPr>
          <a:xfrm>
            <a:off x="395288" y="1773238"/>
            <a:ext cx="8291512" cy="4233862"/>
          </a:xfrm>
        </p:spPr>
        <p:txBody>
          <a:bodyPr>
            <a:normAutofit/>
          </a:bodyPr>
          <a:lstStyle/>
          <a:p>
            <a:pPr eaLnBrk="1" hangingPunct="1"/>
            <a:r>
              <a:rPr lang="es-ES" smtClean="0"/>
              <a:t>MEDICO NEUMONOLOGO</a:t>
            </a:r>
          </a:p>
          <a:p>
            <a:pPr eaLnBrk="1" hangingPunct="1"/>
            <a:r>
              <a:rPr lang="es-ES" smtClean="0"/>
              <a:t>MEDICO CARDIOLOGO/CLINICO/CIRUJANO</a:t>
            </a:r>
          </a:p>
          <a:p>
            <a:pPr eaLnBrk="1" hangingPunct="1"/>
            <a:r>
              <a:rPr lang="es-ES" smtClean="0"/>
              <a:t>KINESIOLOGO</a:t>
            </a:r>
          </a:p>
          <a:p>
            <a:pPr eaLnBrk="1" hangingPunct="1"/>
            <a:r>
              <a:rPr lang="es-ES" smtClean="0"/>
              <a:t>NUTRICIONISTA</a:t>
            </a:r>
          </a:p>
          <a:p>
            <a:pPr eaLnBrk="1" hangingPunct="1"/>
            <a:r>
              <a:rPr lang="es-ES" smtClean="0"/>
              <a:t>PSICOLOGO</a:t>
            </a:r>
          </a:p>
          <a:p>
            <a:pPr eaLnBrk="1" hangingPunct="1"/>
            <a:r>
              <a:rPr lang="es-ES" smtClean="0"/>
              <a:t>TECNICO</a:t>
            </a:r>
          </a:p>
          <a:p>
            <a:pPr eaLnBrk="1" hangingPunct="1"/>
            <a:r>
              <a:rPr lang="es-ES" smtClean="0"/>
              <a:t>ENFERMERA</a:t>
            </a:r>
          </a:p>
          <a:p>
            <a:pPr eaLnBrk="1" hangingPunct="1"/>
            <a:r>
              <a:rPr lang="es-ES" smtClean="0"/>
              <a:t>PROFESOR DE EDUCACION FISICA</a:t>
            </a:r>
          </a:p>
          <a:p>
            <a:pPr eaLnBrk="1" hangingPunct="1"/>
            <a:endParaRPr lang="es-ES" smtClean="0"/>
          </a:p>
        </p:txBody>
      </p:sp>
      <p:sp>
        <p:nvSpPr>
          <p:cNvPr id="501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ES" sz="3600" b="1" i="1" dirty="0" smtClean="0">
                <a:solidFill>
                  <a:srgbClr val="0070C0"/>
                </a:solidFill>
              </a:rPr>
              <a:t>EQUIPO DE SALUD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2 Marcador de contenido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4681550"/>
          </a:xfrm>
        </p:spPr>
        <p:txBody>
          <a:bodyPr>
            <a:normAutofit/>
          </a:bodyPr>
          <a:lstStyle/>
          <a:p>
            <a:pPr eaLnBrk="1" hangingPunct="1"/>
            <a:r>
              <a:rPr lang="es-ES" dirty="0" smtClean="0"/>
              <a:t>EDUCACIÓN</a:t>
            </a:r>
          </a:p>
          <a:p>
            <a:pPr eaLnBrk="1" hangingPunct="1"/>
            <a:r>
              <a:rPr lang="es-ES" dirty="0" smtClean="0"/>
              <a:t>CESACIÓN TABÁQUICA</a:t>
            </a:r>
          </a:p>
          <a:p>
            <a:pPr eaLnBrk="1" hangingPunct="1"/>
            <a:r>
              <a:rPr lang="es-ES" dirty="0" smtClean="0"/>
              <a:t>TRATAMIENTO PREVENTIVO</a:t>
            </a:r>
          </a:p>
          <a:p>
            <a:pPr eaLnBrk="1" hangingPunct="1"/>
            <a:r>
              <a:rPr lang="es-ES" dirty="0" smtClean="0"/>
              <a:t>TRATAMIENTO FARMACOLÓGICO</a:t>
            </a:r>
          </a:p>
          <a:p>
            <a:pPr eaLnBrk="1" hangingPunct="1"/>
            <a:r>
              <a:rPr lang="es-ES" dirty="0" smtClean="0"/>
              <a:t>OXIGENOTERAPIA</a:t>
            </a:r>
          </a:p>
          <a:p>
            <a:pPr eaLnBrk="1" hangingPunct="1"/>
            <a:r>
              <a:rPr lang="es-ES" dirty="0" smtClean="0"/>
              <a:t>TRATAMIENTO QUIRÚRGICO</a:t>
            </a:r>
          </a:p>
          <a:p>
            <a:pPr eaLnBrk="1" hangingPunct="1"/>
            <a:r>
              <a:rPr lang="es-ES" dirty="0" smtClean="0"/>
              <a:t>REHABILITACIÓN</a:t>
            </a:r>
          </a:p>
        </p:txBody>
      </p:sp>
      <p:sp>
        <p:nvSpPr>
          <p:cNvPr id="512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/>
              <a:t> </a:t>
            </a:r>
            <a:r>
              <a:rPr lang="es-ES" sz="3600" b="1" i="1" dirty="0" smtClean="0">
                <a:solidFill>
                  <a:srgbClr val="0070C0"/>
                </a:solidFill>
              </a:rPr>
              <a:t>TRATAMIENTO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s-AR" sz="6600" i="1" dirty="0" smtClean="0"/>
              <a:t>¡MUCHAS GRACIAS</a:t>
            </a:r>
            <a:endParaRPr lang="es-AR" sz="6600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4071942"/>
            <a:ext cx="7772400" cy="1199704"/>
          </a:xfrm>
        </p:spPr>
        <p:txBody>
          <a:bodyPr>
            <a:normAutofit/>
          </a:bodyPr>
          <a:lstStyle/>
          <a:p>
            <a:r>
              <a:rPr lang="es-AR" sz="5400" i="1" dirty="0" smtClean="0"/>
              <a:t>POR SU ATENCION!</a:t>
            </a:r>
            <a:endParaRPr lang="es-AR" sz="5400" i="1" dirty="0"/>
          </a:p>
        </p:txBody>
      </p:sp>
      <p:pic>
        <p:nvPicPr>
          <p:cNvPr id="4" name="3 Imagen" descr="logo_uata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1714488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Marcador de contenido"/>
          <p:cNvSpPr>
            <a:spLocks noGrp="1"/>
          </p:cNvSpPr>
          <p:nvPr>
            <p:ph idx="1"/>
          </p:nvPr>
        </p:nvSpPr>
        <p:spPr>
          <a:xfrm>
            <a:off x="468313" y="1844675"/>
            <a:ext cx="8218487" cy="4162425"/>
          </a:xfrm>
        </p:spPr>
        <p:txBody>
          <a:bodyPr>
            <a:normAutofit/>
          </a:bodyPr>
          <a:lstStyle/>
          <a:p>
            <a:pPr eaLnBrk="1" hangingPunct="1"/>
            <a:r>
              <a:rPr lang="es-ES" smtClean="0"/>
              <a:t>La exposición pasiva al humo del tabaco también contribuye en la aparición de síntomas respiratorios y disminuye la capacidad pulmonar en los niños en edad escolar. </a:t>
            </a:r>
          </a:p>
          <a:p>
            <a:pPr eaLnBrk="1" hangingPunct="1"/>
            <a:r>
              <a:rPr lang="es-ES" b="1" i="1" smtClean="0"/>
              <a:t>En la vida adulta esto puede conducir al desarrollo de la EPOC. </a:t>
            </a:r>
          </a:p>
        </p:txBody>
      </p:sp>
      <p:sp>
        <p:nvSpPr>
          <p:cNvPr id="3481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dirty="0" smtClean="0">
                <a:solidFill>
                  <a:srgbClr val="0070C0"/>
                </a:solidFill>
              </a:rPr>
              <a:t>       </a:t>
            </a:r>
            <a:r>
              <a:rPr lang="es-AR" sz="3600" b="1" i="1" dirty="0" smtClean="0">
                <a:solidFill>
                  <a:srgbClr val="0070C0"/>
                </a:solidFill>
              </a:rPr>
              <a:t>FUMADORES PASIVOS</a:t>
            </a:r>
            <a:endParaRPr lang="es-ES" sz="36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642938" y="1447800"/>
            <a:ext cx="8043862" cy="4981575"/>
          </a:xfrm>
        </p:spPr>
        <p:txBody>
          <a:bodyPr>
            <a:normAutofit/>
          </a:bodyPr>
          <a:lstStyle/>
          <a:p>
            <a:pPr eaLnBrk="1" hangingPunct="1"/>
            <a:r>
              <a:rPr lang="es-ES" dirty="0" smtClean="0"/>
              <a:t>La posibilidad de desarrollar o no enfisema pulmonar podría estar determinada por información genética, de acuerdo con una investigación realizada por científicos de Johns Hopkins </a:t>
            </a:r>
            <a:r>
              <a:rPr lang="es-ES" dirty="0" err="1" smtClean="0"/>
              <a:t>University</a:t>
            </a:r>
            <a:r>
              <a:rPr lang="es-ES" dirty="0" smtClean="0"/>
              <a:t>. </a:t>
            </a:r>
          </a:p>
          <a:p>
            <a:pPr eaLnBrk="1" hangingPunct="1"/>
            <a:r>
              <a:rPr lang="es-ES" dirty="0" smtClean="0"/>
              <a:t>Los resultados concluyen que la </a:t>
            </a:r>
            <a:r>
              <a:rPr lang="es-ES" b="1" i="1" dirty="0" smtClean="0"/>
              <a:t>longitud de los </a:t>
            </a:r>
            <a:r>
              <a:rPr lang="es-ES" b="1" i="1" dirty="0" err="1" smtClean="0"/>
              <a:t>telómeros</a:t>
            </a:r>
            <a:r>
              <a:rPr lang="es-ES" b="1" i="1" dirty="0" smtClean="0"/>
              <a:t>, estructuras de proteínas de ADN que protegen los extremos de los cromosomas</a:t>
            </a:r>
            <a:r>
              <a:rPr lang="es-ES" dirty="0" smtClean="0"/>
              <a:t>, está relacionada con la resistencia al humo de cigarrillo.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09" y="0"/>
            <a:ext cx="8055003" cy="1403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s-ES" sz="3100" b="1" i="1" dirty="0" smtClean="0">
                <a:solidFill>
                  <a:srgbClr val="0070C0"/>
                </a:solidFill>
              </a:rPr>
              <a:t>El DNA puede ser clave en el    </a:t>
            </a:r>
            <a:br>
              <a:rPr lang="es-ES" sz="3100" b="1" i="1" dirty="0" smtClean="0">
                <a:solidFill>
                  <a:srgbClr val="0070C0"/>
                </a:solidFill>
              </a:rPr>
            </a:br>
            <a:r>
              <a:rPr lang="es-ES" sz="3100" i="1" dirty="0" smtClean="0">
                <a:solidFill>
                  <a:srgbClr val="0070C0"/>
                </a:solidFill>
              </a:rPr>
              <a:t>  </a:t>
            </a:r>
            <a:r>
              <a:rPr lang="es-ES" sz="3100" b="1" i="1" dirty="0" smtClean="0">
                <a:solidFill>
                  <a:srgbClr val="0070C0"/>
                </a:solidFill>
              </a:rPr>
              <a:t>desarrollo del Enfisema </a:t>
            </a:r>
            <a:r>
              <a:rPr lang="es-ES" sz="3100" i="1" dirty="0" smtClean="0">
                <a:solidFill>
                  <a:srgbClr val="0070C0"/>
                </a:solidFill>
              </a:rPr>
              <a:t>P</a:t>
            </a:r>
            <a:r>
              <a:rPr lang="es-ES" sz="3100" b="1" i="1" dirty="0" smtClean="0">
                <a:solidFill>
                  <a:srgbClr val="0070C0"/>
                </a:solidFill>
              </a:rPr>
              <a:t>ulmonar</a:t>
            </a:r>
            <a:endParaRPr lang="es-ES" sz="31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714375" y="1447800"/>
            <a:ext cx="8286781" cy="4981575"/>
          </a:xfrm>
        </p:spPr>
        <p:txBody>
          <a:bodyPr>
            <a:normAutofit/>
          </a:bodyPr>
          <a:lstStyle/>
          <a:p>
            <a:pPr eaLnBrk="1" hangingPunct="1"/>
            <a:r>
              <a:rPr lang="es-ES" dirty="0" smtClean="0"/>
              <a:t>Han encontrado que en ratones que tienen </a:t>
            </a:r>
            <a:r>
              <a:rPr lang="es-ES" dirty="0" err="1" smtClean="0"/>
              <a:t>telómeros</a:t>
            </a:r>
            <a:r>
              <a:rPr lang="es-ES" dirty="0" smtClean="0"/>
              <a:t> cortos, hubo un aumento significativo de riesgo a contraer una enfermedad después de la exposición al humo del cigarrillo.</a:t>
            </a:r>
          </a:p>
          <a:p>
            <a:pPr eaLnBrk="1" hangingPunct="1"/>
            <a:r>
              <a:rPr lang="es-ES" dirty="0" smtClean="0"/>
              <a:t>La longitud de los </a:t>
            </a:r>
            <a:r>
              <a:rPr lang="es-ES" dirty="0" err="1" smtClean="0"/>
              <a:t>telómeros</a:t>
            </a:r>
            <a:r>
              <a:rPr lang="es-ES" dirty="0" smtClean="0"/>
              <a:t> no sólo está determinada genéticamente, sino que también se acorta progresivamente con la división celular. Los </a:t>
            </a:r>
            <a:r>
              <a:rPr lang="es-ES" dirty="0" err="1" smtClean="0"/>
              <a:t>telómeros</a:t>
            </a:r>
            <a:r>
              <a:rPr lang="es-ES" dirty="0" smtClean="0"/>
              <a:t> cortos son considerados un marcador del envejecimiento en las células.</a:t>
            </a:r>
          </a:p>
        </p:txBody>
      </p:sp>
      <p:sp>
        <p:nvSpPr>
          <p:cNvPr id="1126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dirty="0" smtClean="0"/>
              <a:t>           </a:t>
            </a:r>
            <a:r>
              <a:rPr lang="es-AR" sz="3600" b="1" i="1" dirty="0" smtClean="0">
                <a:solidFill>
                  <a:srgbClr val="0070C0"/>
                </a:solidFill>
              </a:rPr>
              <a:t>LOS TELOMEROS</a:t>
            </a:r>
            <a:endParaRPr lang="es-ES" sz="36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50" y="1447800"/>
            <a:ext cx="7829550" cy="49101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El análisis incluyó no sólo el tejido pulmonar sino también la función pulmonar de los ratones.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“Aunque los ratones no tenían enfermedad pulmonar al inicio del estudio, </a:t>
            </a:r>
            <a:r>
              <a:rPr lang="es-ES" b="1" i="1" dirty="0" smtClean="0"/>
              <a:t>después de la exposición al humo del cigarrillo, desarrollaron enfisema.</a:t>
            </a:r>
            <a:r>
              <a:rPr lang="es-ES" dirty="0" smtClean="0"/>
              <a:t> En contraste, los ratones con </a:t>
            </a:r>
            <a:r>
              <a:rPr lang="es-ES" dirty="0" err="1" smtClean="0"/>
              <a:t>telómeros</a:t>
            </a:r>
            <a:r>
              <a:rPr lang="es-ES" dirty="0" smtClean="0"/>
              <a:t> más largos no desarrollaron enfermedad pulmonar”.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dirty="0" smtClean="0"/>
              <a:t>Las células con ADN dañado dejaron de dividirse, y las células del pulmón con demasiado daño ya no podían ser reparadas, lo que contribuyó al enfisema.</a:t>
            </a:r>
            <a:endParaRPr lang="es-ES" dirty="0"/>
          </a:p>
        </p:txBody>
      </p:sp>
      <p:sp>
        <p:nvSpPr>
          <p:cNvPr id="12291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AR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s-AR" b="1" i="1" dirty="0" smtClean="0">
                <a:solidFill>
                  <a:srgbClr val="0070C0"/>
                </a:solidFill>
              </a:rPr>
              <a:t>EVIDENCIA CIENTIFICA</a:t>
            </a:r>
            <a:endParaRPr lang="es-E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0"/>
            <a:ext cx="8002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281</TotalTime>
  <Words>1492</Words>
  <Application>Microsoft Office PowerPoint</Application>
  <PresentationFormat>Presentación en pantalla (4:3)</PresentationFormat>
  <Paragraphs>254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Concurrencia</vt:lpstr>
      <vt:lpstr>TABACO Y EPOC</vt:lpstr>
      <vt:lpstr>EPOC</vt:lpstr>
      <vt:lpstr>  FACTORES PREDISPONENTES</vt:lpstr>
      <vt:lpstr> CONTAMINACION AMBIENTAL</vt:lpstr>
      <vt:lpstr>       FUMADORES PASIVOS</vt:lpstr>
      <vt:lpstr>    El DNA puede ser clave en el       desarrollo del Enfisema Pulmonar</vt:lpstr>
      <vt:lpstr>           LOS TELOMEROS</vt:lpstr>
      <vt:lpstr>     EVIDENCIA CIENTIFICA</vt:lpstr>
      <vt:lpstr>Diapositiva 9</vt:lpstr>
      <vt:lpstr>DISFUNCION MUCOCILIAR EN EPOC</vt:lpstr>
      <vt:lpstr>FISIOPATOLOGIA DE LA EPOC</vt:lpstr>
      <vt:lpstr>     INFLAMACION EN ASMA Y EPOC</vt:lpstr>
      <vt:lpstr>      MECANISMOS DE DEFENSA E          INFLAMACION BRONQUIAL</vt:lpstr>
      <vt:lpstr>Diapositiva 14</vt:lpstr>
      <vt:lpstr>   ANATOMIA PULMON NORMAL</vt:lpstr>
      <vt:lpstr>              INFLAMACION </vt:lpstr>
      <vt:lpstr>         VIRUS Y BACTERIAS</vt:lpstr>
      <vt:lpstr>Diapositiva 18</vt:lpstr>
      <vt:lpstr>     HUMO DEL CIGARRILLO</vt:lpstr>
      <vt:lpstr>EL HUMO DE TABACO</vt:lpstr>
      <vt:lpstr>Diapositiva 21</vt:lpstr>
      <vt:lpstr>                   BALANCE        PROTEASAS/ANTIPROTEASAS       OXIDANTES/ANTIOXIDANTES </vt:lpstr>
      <vt:lpstr>       EL HUMO DEL TABACO</vt:lpstr>
      <vt:lpstr>Diapositiva 24</vt:lpstr>
      <vt:lpstr>          FISIOPATOLOGIA</vt:lpstr>
      <vt:lpstr>             PREVENCION</vt:lpstr>
      <vt:lpstr>DIAGNOSTICO</vt:lpstr>
      <vt:lpstr>     ESCALA DE DISNEA MEDICAL          RESEARCH COUNCIL (MMRC)</vt:lpstr>
      <vt:lpstr>Diapositiva 29</vt:lpstr>
      <vt:lpstr>                ENFISEMA</vt:lpstr>
      <vt:lpstr>Diapositiva 31</vt:lpstr>
      <vt:lpstr>  ENFISEMA - CLASIFICACION</vt:lpstr>
      <vt:lpstr>Diapositiva 33</vt:lpstr>
      <vt:lpstr>Diapositiva 34</vt:lpstr>
      <vt:lpstr>      CURVA FLUJO/VOLUMEN</vt:lpstr>
      <vt:lpstr>  ESPIROMETRIA / PICO FLUJO</vt:lpstr>
      <vt:lpstr>                       ÍNDICE BODE: Índice de Masa Corporal, Grado de Obstrucción al flujo aéreo, Disnea y Capacidad de Ejercicio</vt:lpstr>
      <vt:lpstr>Diapositiva 38</vt:lpstr>
      <vt:lpstr>        EPOC - FENOTIPOS</vt:lpstr>
      <vt:lpstr>Diapositiva 40</vt:lpstr>
      <vt:lpstr>OBJETIVOS DEL TRATAMIENTO</vt:lpstr>
      <vt:lpstr> EQUIPO DE SALUD</vt:lpstr>
      <vt:lpstr> TRATAMIENTO</vt:lpstr>
      <vt:lpstr>¡MUCHAS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TABACO Y EPOC</dc:title>
  <dc:creator>Cristina</dc:creator>
  <cp:lastModifiedBy>Telefonica</cp:lastModifiedBy>
  <cp:revision>55</cp:revision>
  <dcterms:created xsi:type="dcterms:W3CDTF">2015-11-04T19:14:59Z</dcterms:created>
  <dcterms:modified xsi:type="dcterms:W3CDTF">2015-11-18T16:36:42Z</dcterms:modified>
</cp:coreProperties>
</file>